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handoutMasterIdLst>
    <p:handoutMasterId r:id="rId51"/>
  </p:handoutMasterIdLst>
  <p:sldIdLst>
    <p:sldId id="283" r:id="rId2"/>
    <p:sldId id="284" r:id="rId3"/>
    <p:sldId id="285" r:id="rId4"/>
    <p:sldId id="286" r:id="rId5"/>
    <p:sldId id="264" r:id="rId6"/>
    <p:sldId id="295" r:id="rId7"/>
    <p:sldId id="287" r:id="rId8"/>
    <p:sldId id="268" r:id="rId9"/>
    <p:sldId id="296" r:id="rId10"/>
    <p:sldId id="288" r:id="rId11"/>
    <p:sldId id="269" r:id="rId12"/>
    <p:sldId id="349" r:id="rId13"/>
    <p:sldId id="350" r:id="rId14"/>
    <p:sldId id="351" r:id="rId15"/>
    <p:sldId id="343" r:id="rId16"/>
    <p:sldId id="299" r:id="rId17"/>
    <p:sldId id="315" r:id="rId18"/>
    <p:sldId id="323" r:id="rId19"/>
    <p:sldId id="297" r:id="rId20"/>
    <p:sldId id="301" r:id="rId21"/>
    <p:sldId id="313" r:id="rId22"/>
    <p:sldId id="303" r:id="rId23"/>
    <p:sldId id="325" r:id="rId24"/>
    <p:sldId id="304" r:id="rId25"/>
    <p:sldId id="326" r:id="rId26"/>
    <p:sldId id="302" r:id="rId27"/>
    <p:sldId id="328" r:id="rId28"/>
    <p:sldId id="305" r:id="rId29"/>
    <p:sldId id="327" r:id="rId30"/>
    <p:sldId id="311" r:id="rId31"/>
    <p:sldId id="329" r:id="rId32"/>
    <p:sldId id="310" r:id="rId33"/>
    <p:sldId id="330" r:id="rId34"/>
    <p:sldId id="309" r:id="rId35"/>
    <p:sldId id="331" r:id="rId36"/>
    <p:sldId id="308" r:id="rId37"/>
    <p:sldId id="300" r:id="rId38"/>
    <p:sldId id="337" r:id="rId39"/>
    <p:sldId id="339" r:id="rId40"/>
    <p:sldId id="336" r:id="rId41"/>
    <p:sldId id="340" r:id="rId42"/>
    <p:sldId id="334" r:id="rId43"/>
    <p:sldId id="341" r:id="rId44"/>
    <p:sldId id="335" r:id="rId45"/>
    <p:sldId id="342" r:id="rId46"/>
    <p:sldId id="333" r:id="rId47"/>
    <p:sldId id="274" r:id="rId48"/>
    <p:sldId id="352" r:id="rId49"/>
  </p:sldIdLst>
  <p:sldSz cx="12192000" cy="6858000"/>
  <p:notesSz cx="6858000" cy="9144000"/>
  <p:custDataLst>
    <p:tags r:id="rId5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171B"/>
    <a:srgbClr val="BA2A21"/>
    <a:srgbClr val="7C191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4" autoAdjust="0"/>
    <p:restoredTop sz="94660"/>
  </p:normalViewPr>
  <p:slideViewPr>
    <p:cSldViewPr snapToGrid="0">
      <p:cViewPr varScale="1">
        <p:scale>
          <a:sx n="73" d="100"/>
          <a:sy n="73" d="100"/>
        </p:scale>
        <p:origin x="624" y="66"/>
      </p:cViewPr>
      <p:guideLst>
        <p:guide orient="horz" pos="2160"/>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pPr/>
              <a:t>2020-7-2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pPr/>
              <a:t>‹#›</a:t>
            </a:fld>
            <a:endParaRPr lang="zh-CN" altLang="en-US"/>
          </a:p>
        </p:txBody>
      </p:sp>
    </p:spTree>
    <p:extLst>
      <p:ext uri="{BB962C8B-B14F-4D97-AF65-F5344CB8AC3E}">
        <p14:creationId xmlns:p14="http://schemas.microsoft.com/office/powerpoint/2010/main" val="2559937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2020-7-2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val="63427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p:spPr>
      </p:sp>
      <p:sp>
        <p:nvSpPr>
          <p:cNvPr id="522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3252" name="灯片编号占位符 3"/>
          <p:cNvSpPr>
            <a:spLocks noGrp="1"/>
          </p:cNvSpPr>
          <p:nvPr>
            <p:ph type="sldNum" sz="quarter" idx="5"/>
          </p:nvPr>
        </p:nvSpPr>
        <p:spPr bwMode="auto">
          <a:ln>
            <a:miter lim="800000"/>
          </a:ln>
        </p:spPr>
        <p:txBody>
          <a:bodyPr wrap="square" numCol="1" anchorCtr="0" compatLnSpc="1">
            <a:prstTxWarp prst="textNoShape">
              <a:avLst/>
            </a:prstTxWarp>
          </a:bodyPr>
          <a:lstStyle/>
          <a:p>
            <a:pPr fontAlgn="base">
              <a:spcBef>
                <a:spcPct val="0"/>
              </a:spcBef>
              <a:spcAft>
                <a:spcPct val="0"/>
              </a:spcAft>
              <a:defRPr/>
            </a:pPr>
            <a:fld id="{35F1CE21-3F43-45B8-A6ED-651093263C9B}" type="slidenum">
              <a:rPr lang="zh-CN" altLang="en-US" smtClean="0">
                <a:cs typeface="等线"/>
              </a:rPr>
              <a:pPr fontAlgn="base">
                <a:spcBef>
                  <a:spcPct val="0"/>
                </a:spcBef>
                <a:spcAft>
                  <a:spcPct val="0"/>
                </a:spcAft>
                <a:defRPr/>
              </a:pPr>
              <a:t>1</a:t>
            </a:fld>
            <a:endParaRPr lang="zh-CN" altLang="en-US" smtClean="0">
              <a:cs typeface="等线"/>
            </a:endParaRPr>
          </a:p>
        </p:txBody>
      </p:sp>
    </p:spTree>
    <p:extLst>
      <p:ext uri="{BB962C8B-B14F-4D97-AF65-F5344CB8AC3E}">
        <p14:creationId xmlns:p14="http://schemas.microsoft.com/office/powerpoint/2010/main" val="1722286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p:spPr>
      </p:sp>
      <p:sp>
        <p:nvSpPr>
          <p:cNvPr id="532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7348" name="灯片编号占位符 3"/>
          <p:cNvSpPr>
            <a:spLocks noGrp="1"/>
          </p:cNvSpPr>
          <p:nvPr>
            <p:ph type="sldNum" sz="quarter" idx="5"/>
          </p:nvPr>
        </p:nvSpPr>
        <p:spPr bwMode="auto">
          <a:ln>
            <a:miter lim="800000"/>
          </a:ln>
        </p:spPr>
        <p:txBody>
          <a:bodyPr wrap="square" numCol="1" anchorCtr="0" compatLnSpc="1">
            <a:prstTxWarp prst="textNoShape">
              <a:avLst/>
            </a:prstTxWarp>
          </a:bodyPr>
          <a:lstStyle/>
          <a:p>
            <a:pPr fontAlgn="base">
              <a:spcBef>
                <a:spcPct val="0"/>
              </a:spcBef>
              <a:spcAft>
                <a:spcPct val="0"/>
              </a:spcAft>
              <a:defRPr/>
            </a:pPr>
            <a:fld id="{E4728C0E-E779-4781-96B8-B83F1F217D7B}" type="slidenum">
              <a:rPr lang="zh-CN" altLang="en-US" smtClean="0">
                <a:cs typeface="等线"/>
              </a:rPr>
              <a:pPr fontAlgn="base">
                <a:spcBef>
                  <a:spcPct val="0"/>
                </a:spcBef>
                <a:spcAft>
                  <a:spcPct val="0"/>
                </a:spcAft>
                <a:defRPr/>
              </a:pPr>
              <a:t>2</a:t>
            </a:fld>
            <a:endParaRPr lang="zh-CN" altLang="en-US" smtClean="0">
              <a:cs typeface="等线"/>
            </a:endParaRPr>
          </a:p>
        </p:txBody>
      </p:sp>
    </p:spTree>
    <p:extLst>
      <p:ext uri="{BB962C8B-B14F-4D97-AF65-F5344CB8AC3E}">
        <p14:creationId xmlns:p14="http://schemas.microsoft.com/office/powerpoint/2010/main" val="2808528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ChangeArrowheads="1" noTextEdit="1"/>
          </p:cNvSpPr>
          <p:nvPr>
            <p:ph type="sldImg" idx="4294967295"/>
          </p:nvPr>
        </p:nvSpPr>
        <p:spPr bwMode="auto">
          <a:noFill/>
          <a:ln>
            <a:solidFill>
              <a:srgbClr val="000000"/>
            </a:solidFill>
            <a:miter lim="800000"/>
          </a:ln>
        </p:spPr>
      </p:sp>
      <p:sp>
        <p:nvSpPr>
          <p:cNvPr id="54275" name="备注占位符 2"/>
          <p:cNvSpPr>
            <a:spLocks noGrp="1" noChangeArrowheads="1"/>
          </p:cNvSpPr>
          <p:nvPr>
            <p:ph type="body"/>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4276" name="灯片编号占位符 3"/>
          <p:cNvSpPr>
            <a:spLocks noGrp="1" noChangeArrowheads="1"/>
          </p:cNvSpPr>
          <p:nvPr>
            <p:ph type="sldNum" sz="quarter" idx="5"/>
          </p:nvPr>
        </p:nvSpPr>
        <p:spPr bwMode="auto">
          <a:ln>
            <a:miter lim="800000"/>
          </a:ln>
        </p:spPr>
        <p:txBody>
          <a:bodyPr wrap="square" numCol="1" anchorCtr="0" compatLnSpc="1">
            <a:prstTxWarp prst="textNoShape">
              <a:avLst/>
            </a:prstTxWarp>
          </a:bodyPr>
          <a:lstStyle/>
          <a:p>
            <a:pPr fontAlgn="base">
              <a:spcBef>
                <a:spcPct val="0"/>
              </a:spcBef>
              <a:spcAft>
                <a:spcPct val="0"/>
              </a:spcAft>
              <a:defRPr/>
            </a:pPr>
            <a:fld id="{036D0325-3564-467E-B05F-3BC627441613}" type="slidenum">
              <a:rPr lang="zh-CN" altLang="en-US" smtClean="0">
                <a:cs typeface="等线"/>
              </a:rPr>
              <a:pPr fontAlgn="base">
                <a:spcBef>
                  <a:spcPct val="0"/>
                </a:spcBef>
                <a:spcAft>
                  <a:spcPct val="0"/>
                </a:spcAft>
                <a:defRPr/>
              </a:pPr>
              <a:t>3</a:t>
            </a:fld>
            <a:endParaRPr lang="zh-CN" altLang="en-US" smtClean="0">
              <a:cs typeface="等线"/>
            </a:endParaRPr>
          </a:p>
        </p:txBody>
      </p:sp>
    </p:spTree>
    <p:extLst>
      <p:ext uri="{BB962C8B-B14F-4D97-AF65-F5344CB8AC3E}">
        <p14:creationId xmlns:p14="http://schemas.microsoft.com/office/powerpoint/2010/main" val="2316890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ChangeArrowheads="1" noTextEdit="1"/>
          </p:cNvSpPr>
          <p:nvPr>
            <p:ph type="sldImg" idx="4294967295"/>
          </p:nvPr>
        </p:nvSpPr>
        <p:spPr bwMode="auto">
          <a:noFill/>
          <a:ln>
            <a:solidFill>
              <a:srgbClr val="000000"/>
            </a:solidFill>
            <a:miter lim="800000"/>
          </a:ln>
        </p:spPr>
      </p:sp>
      <p:sp>
        <p:nvSpPr>
          <p:cNvPr id="56323" name="备注占位符 2"/>
          <p:cNvSpPr>
            <a:spLocks noGrp="1" noChangeArrowheads="1"/>
          </p:cNvSpPr>
          <p:nvPr>
            <p:ph type="body"/>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6324" name="灯片编号占位符 3"/>
          <p:cNvSpPr>
            <a:spLocks noGrp="1" noChangeArrowheads="1"/>
          </p:cNvSpPr>
          <p:nvPr>
            <p:ph type="sldNum" sz="quarter" idx="5"/>
          </p:nvPr>
        </p:nvSpPr>
        <p:spPr bwMode="auto">
          <a:ln>
            <a:miter lim="800000"/>
          </a:ln>
        </p:spPr>
        <p:txBody>
          <a:bodyPr wrap="square" numCol="1" anchorCtr="0" compatLnSpc="1">
            <a:prstTxWarp prst="textNoShape">
              <a:avLst/>
            </a:prstTxWarp>
          </a:bodyPr>
          <a:lstStyle/>
          <a:p>
            <a:pPr fontAlgn="base">
              <a:spcBef>
                <a:spcPct val="0"/>
              </a:spcBef>
              <a:spcAft>
                <a:spcPct val="0"/>
              </a:spcAft>
              <a:defRPr/>
            </a:pPr>
            <a:fld id="{8D432419-798F-4A32-8C60-3FD9A26CABD6}" type="slidenum">
              <a:rPr lang="zh-CN" altLang="en-US" smtClean="0">
                <a:cs typeface="等线"/>
              </a:rPr>
              <a:pPr fontAlgn="base">
                <a:spcBef>
                  <a:spcPct val="0"/>
                </a:spcBef>
                <a:spcAft>
                  <a:spcPct val="0"/>
                </a:spcAft>
                <a:defRPr/>
              </a:pPr>
              <a:t>4</a:t>
            </a:fld>
            <a:endParaRPr lang="zh-CN" altLang="en-US" smtClean="0">
              <a:cs typeface="等线"/>
            </a:endParaRPr>
          </a:p>
        </p:txBody>
      </p:sp>
    </p:spTree>
    <p:extLst>
      <p:ext uri="{BB962C8B-B14F-4D97-AF65-F5344CB8AC3E}">
        <p14:creationId xmlns:p14="http://schemas.microsoft.com/office/powerpoint/2010/main" val="1360803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5</a:t>
            </a:fld>
            <a:endParaRPr lang="zh-CN" altLang="en-US"/>
          </a:p>
        </p:txBody>
      </p:sp>
    </p:spTree>
    <p:extLst>
      <p:ext uri="{BB962C8B-B14F-4D97-AF65-F5344CB8AC3E}">
        <p14:creationId xmlns:p14="http://schemas.microsoft.com/office/powerpoint/2010/main" val="401264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ChangeArrowheads="1" noTextEdit="1"/>
          </p:cNvSpPr>
          <p:nvPr>
            <p:ph type="sldImg" idx="4294967295"/>
          </p:nvPr>
        </p:nvSpPr>
        <p:spPr bwMode="auto">
          <a:noFill/>
          <a:ln>
            <a:solidFill>
              <a:srgbClr val="000000"/>
            </a:solidFill>
            <a:miter lim="800000"/>
          </a:ln>
        </p:spPr>
      </p:sp>
      <p:sp>
        <p:nvSpPr>
          <p:cNvPr id="56323" name="备注占位符 2"/>
          <p:cNvSpPr>
            <a:spLocks noGrp="1" noChangeArrowheads="1"/>
          </p:cNvSpPr>
          <p:nvPr>
            <p:ph type="body"/>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6324" name="灯片编号占位符 3"/>
          <p:cNvSpPr>
            <a:spLocks noGrp="1" noChangeArrowheads="1"/>
          </p:cNvSpPr>
          <p:nvPr>
            <p:ph type="sldNum" sz="quarter" idx="5"/>
          </p:nvPr>
        </p:nvSpPr>
        <p:spPr bwMode="auto">
          <a:ln>
            <a:miter lim="800000"/>
          </a:ln>
        </p:spPr>
        <p:txBody>
          <a:bodyPr wrap="square" numCol="1" anchorCtr="0" compatLnSpc="1">
            <a:prstTxWarp prst="textNoShape">
              <a:avLst/>
            </a:prstTxWarp>
          </a:bodyPr>
          <a:lstStyle/>
          <a:p>
            <a:pPr fontAlgn="base">
              <a:spcBef>
                <a:spcPct val="0"/>
              </a:spcBef>
              <a:spcAft>
                <a:spcPct val="0"/>
              </a:spcAft>
              <a:defRPr/>
            </a:pPr>
            <a:fld id="{8D432419-798F-4A32-8C60-3FD9A26CABD6}" type="slidenum">
              <a:rPr lang="zh-CN" altLang="en-US" smtClean="0">
                <a:cs typeface="等线"/>
              </a:rPr>
              <a:pPr fontAlgn="base">
                <a:spcBef>
                  <a:spcPct val="0"/>
                </a:spcBef>
                <a:spcAft>
                  <a:spcPct val="0"/>
                </a:spcAft>
                <a:defRPr/>
              </a:pPr>
              <a:t>7</a:t>
            </a:fld>
            <a:endParaRPr lang="zh-CN" altLang="en-US" smtClean="0">
              <a:cs typeface="等线"/>
            </a:endParaRPr>
          </a:p>
        </p:txBody>
      </p:sp>
    </p:spTree>
    <p:extLst>
      <p:ext uri="{BB962C8B-B14F-4D97-AF65-F5344CB8AC3E}">
        <p14:creationId xmlns:p14="http://schemas.microsoft.com/office/powerpoint/2010/main" val="901880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8</a:t>
            </a:fld>
            <a:endParaRPr lang="zh-CN" altLang="en-US"/>
          </a:p>
        </p:txBody>
      </p:sp>
    </p:spTree>
    <p:extLst>
      <p:ext uri="{BB962C8B-B14F-4D97-AF65-F5344CB8AC3E}">
        <p14:creationId xmlns:p14="http://schemas.microsoft.com/office/powerpoint/2010/main" val="317718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ChangeArrowheads="1" noTextEdit="1"/>
          </p:cNvSpPr>
          <p:nvPr>
            <p:ph type="sldImg" idx="4294967295"/>
          </p:nvPr>
        </p:nvSpPr>
        <p:spPr bwMode="auto">
          <a:noFill/>
          <a:ln>
            <a:solidFill>
              <a:srgbClr val="000000"/>
            </a:solidFill>
            <a:miter lim="800000"/>
          </a:ln>
        </p:spPr>
      </p:sp>
      <p:sp>
        <p:nvSpPr>
          <p:cNvPr id="56323" name="备注占位符 2"/>
          <p:cNvSpPr>
            <a:spLocks noGrp="1" noChangeArrowheads="1"/>
          </p:cNvSpPr>
          <p:nvPr>
            <p:ph type="body"/>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6324" name="灯片编号占位符 3"/>
          <p:cNvSpPr>
            <a:spLocks noGrp="1" noChangeArrowheads="1"/>
          </p:cNvSpPr>
          <p:nvPr>
            <p:ph type="sldNum" sz="quarter" idx="5"/>
          </p:nvPr>
        </p:nvSpPr>
        <p:spPr bwMode="auto">
          <a:ln>
            <a:miter lim="800000"/>
          </a:ln>
        </p:spPr>
        <p:txBody>
          <a:bodyPr wrap="square" numCol="1" anchorCtr="0" compatLnSpc="1">
            <a:prstTxWarp prst="textNoShape">
              <a:avLst/>
            </a:prstTxWarp>
          </a:bodyPr>
          <a:lstStyle/>
          <a:p>
            <a:pPr fontAlgn="base">
              <a:spcBef>
                <a:spcPct val="0"/>
              </a:spcBef>
              <a:spcAft>
                <a:spcPct val="0"/>
              </a:spcAft>
              <a:defRPr/>
            </a:pPr>
            <a:fld id="{8D432419-798F-4A32-8C60-3FD9A26CABD6}" type="slidenum">
              <a:rPr lang="zh-CN" altLang="en-US" smtClean="0">
                <a:cs typeface="等线"/>
              </a:rPr>
              <a:pPr fontAlgn="base">
                <a:spcBef>
                  <a:spcPct val="0"/>
                </a:spcBef>
                <a:spcAft>
                  <a:spcPct val="0"/>
                </a:spcAft>
                <a:defRPr/>
              </a:pPr>
              <a:t>10</a:t>
            </a:fld>
            <a:endParaRPr lang="zh-CN" altLang="en-US" smtClean="0">
              <a:cs typeface="等线"/>
            </a:endParaRPr>
          </a:p>
        </p:txBody>
      </p:sp>
    </p:spTree>
    <p:extLst>
      <p:ext uri="{BB962C8B-B14F-4D97-AF65-F5344CB8AC3E}">
        <p14:creationId xmlns:p14="http://schemas.microsoft.com/office/powerpoint/2010/main" val="2251136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11</a:t>
            </a:fld>
            <a:endParaRPr lang="zh-CN" altLang="en-US"/>
          </a:p>
        </p:txBody>
      </p:sp>
    </p:spTree>
    <p:extLst>
      <p:ext uri="{BB962C8B-B14F-4D97-AF65-F5344CB8AC3E}">
        <p14:creationId xmlns:p14="http://schemas.microsoft.com/office/powerpoint/2010/main" val="2976265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12</a:t>
            </a:fld>
            <a:endParaRPr lang="zh-CN" altLang="en-US"/>
          </a:p>
        </p:txBody>
      </p:sp>
    </p:spTree>
    <p:extLst>
      <p:ext uri="{BB962C8B-B14F-4D97-AF65-F5344CB8AC3E}">
        <p14:creationId xmlns:p14="http://schemas.microsoft.com/office/powerpoint/2010/main" val="2976265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ChangeArrowheads="1" noTextEdit="1"/>
          </p:cNvSpPr>
          <p:nvPr>
            <p:ph type="sldImg" idx="4294967295"/>
          </p:nvPr>
        </p:nvSpPr>
        <p:spPr bwMode="auto">
          <a:noFill/>
          <a:ln>
            <a:solidFill>
              <a:srgbClr val="000000"/>
            </a:solidFill>
            <a:miter lim="800000"/>
          </a:ln>
        </p:spPr>
      </p:sp>
      <p:sp>
        <p:nvSpPr>
          <p:cNvPr id="56323" name="备注占位符 2"/>
          <p:cNvSpPr>
            <a:spLocks noGrp="1" noChangeArrowheads="1"/>
          </p:cNvSpPr>
          <p:nvPr>
            <p:ph type="body"/>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6324" name="灯片编号占位符 3"/>
          <p:cNvSpPr>
            <a:spLocks noGrp="1" noChangeArrowheads="1"/>
          </p:cNvSpPr>
          <p:nvPr>
            <p:ph type="sldNum" sz="quarter" idx="5"/>
          </p:nvPr>
        </p:nvSpPr>
        <p:spPr bwMode="auto">
          <a:ln>
            <a:miter lim="800000"/>
          </a:ln>
        </p:spPr>
        <p:txBody>
          <a:bodyPr wrap="square" numCol="1" anchorCtr="0" compatLnSpc="1">
            <a:prstTxWarp prst="textNoShape">
              <a:avLst/>
            </a:prstTxWarp>
          </a:bodyPr>
          <a:lstStyle/>
          <a:p>
            <a:pPr fontAlgn="base">
              <a:spcBef>
                <a:spcPct val="0"/>
              </a:spcBef>
              <a:spcAft>
                <a:spcPct val="0"/>
              </a:spcAft>
              <a:defRPr/>
            </a:pPr>
            <a:fld id="{8D432419-798F-4A32-8C60-3FD9A26CABD6}" type="slidenum">
              <a:rPr lang="zh-CN" altLang="en-US" smtClean="0">
                <a:cs typeface="等线"/>
              </a:rPr>
              <a:pPr fontAlgn="base">
                <a:spcBef>
                  <a:spcPct val="0"/>
                </a:spcBef>
                <a:spcAft>
                  <a:spcPct val="0"/>
                </a:spcAft>
                <a:defRPr/>
              </a:pPr>
              <a:t>15</a:t>
            </a:fld>
            <a:endParaRPr lang="zh-CN" altLang="en-US" smtClean="0">
              <a:cs typeface="等线"/>
            </a:endParaRPr>
          </a:p>
        </p:txBody>
      </p:sp>
    </p:spTree>
    <p:extLst>
      <p:ext uri="{BB962C8B-B14F-4D97-AF65-F5344CB8AC3E}">
        <p14:creationId xmlns:p14="http://schemas.microsoft.com/office/powerpoint/2010/main" val="1852657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47</a:t>
            </a:fld>
            <a:endParaRPr lang="zh-CN" altLang="en-US"/>
          </a:p>
        </p:txBody>
      </p:sp>
    </p:spTree>
    <p:extLst>
      <p:ext uri="{BB962C8B-B14F-4D97-AF65-F5344CB8AC3E}">
        <p14:creationId xmlns:p14="http://schemas.microsoft.com/office/powerpoint/2010/main" val="3347505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48</a:t>
            </a:fld>
            <a:endParaRPr lang="zh-CN" altLang="en-US"/>
          </a:p>
        </p:txBody>
      </p:sp>
    </p:spTree>
    <p:extLst>
      <p:ext uri="{BB962C8B-B14F-4D97-AF65-F5344CB8AC3E}">
        <p14:creationId xmlns:p14="http://schemas.microsoft.com/office/powerpoint/2010/main" val="671956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tretch>
            <a:fillRect l="-40000" r="-40000"/>
          </a:stretch>
        </a:blip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a:lum/>
          </a:blip>
          <a:stretch>
            <a:fillRect l="-40000" r="-40000"/>
          </a:stretch>
        </a:blip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bg>
      <p:bgPr>
        <a:blipFill dpi="0" rotWithShape="1">
          <a:blip r:embed="rId2">
            <a:lum/>
          </a:blip>
          <a:stretch>
            <a:fillRect l="-40000" r="-40000"/>
          </a:stretch>
        </a:blip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bg>
      <p:bgPr>
        <a:blipFill dpi="0" rotWithShape="1">
          <a:blip r:embed="rId2">
            <a:lum/>
          </a:blip>
          <a:stretch>
            <a:fillRect l="-40000" r="-40000"/>
          </a:stretch>
        </a:blip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bg>
      <p:bgPr>
        <a:blipFill dpi="0" rotWithShape="1">
          <a:blip r:embed="rId2">
            <a:lum/>
          </a:blip>
          <a:stretch>
            <a:fillRect l="-40000" r="-40000"/>
          </a:stretch>
        </a:blipFill>
        <a:effectLst/>
      </p:bgPr>
    </p:bg>
    <p:spTree>
      <p:nvGrpSpPr>
        <p:cNvPr id="1" name=""/>
        <p:cNvGrpSpPr/>
        <p:nvPr/>
      </p:nvGrpSpPr>
      <p:grpSpPr>
        <a:xfrm>
          <a:off x="0" y="0"/>
          <a:ext cx="0" cy="0"/>
          <a:chOff x="0" y="0"/>
          <a:chExt cx="0" cy="0"/>
        </a:xfrm>
      </p:grpSpPr>
      <p:cxnSp>
        <p:nvCxnSpPr>
          <p:cNvPr id="8" name="直接连接符 7">
            <a:extLst>
              <a:ext uri="{FF2B5EF4-FFF2-40B4-BE49-F238E27FC236}">
                <a16:creationId xmlns:a16="http://schemas.microsoft.com/office/drawing/2014/main" id="{D52F927E-83BB-4CF2-9FEE-535E0D14BE79}"/>
              </a:ext>
            </a:extLst>
          </p:cNvPr>
          <p:cNvCxnSpPr/>
          <p:nvPr userDrawn="1"/>
        </p:nvCxnSpPr>
        <p:spPr>
          <a:xfrm>
            <a:off x="1458410" y="1018933"/>
            <a:ext cx="10699722" cy="0"/>
          </a:xfrm>
          <a:prstGeom prst="line">
            <a:avLst/>
          </a:prstGeom>
          <a:noFill/>
          <a:ln w="25400" cap="flat" cmpd="sng" algn="ctr">
            <a:solidFill>
              <a:srgbClr val="FF0000"/>
            </a:solidFill>
            <a:prstDash val="sysDash"/>
            <a:miter lim="800000"/>
          </a:ln>
          <a:effectLst/>
        </p:spPr>
      </p:cxnSp>
      <p:pic>
        <p:nvPicPr>
          <p:cNvPr id="10" name="图片 9" descr="图片包含 灯具&#10;&#10;已生成高可信度的说明"/>
          <p:cNvPicPr>
            <a:picLocks noChangeAspect="1"/>
          </p:cNvPicPr>
          <p:nvPr userDrawn="1"/>
        </p:nvPicPr>
        <p:blipFill>
          <a:blip r:embed="rId3"/>
          <a:stretch>
            <a:fillRect/>
          </a:stretch>
        </p:blipFill>
        <p:spPr bwMode="auto">
          <a:xfrm>
            <a:off x="0" y="-268661"/>
            <a:ext cx="1505094" cy="1705391"/>
          </a:xfrm>
          <a:prstGeom prst="rect">
            <a:avLst/>
          </a:prstGeom>
          <a:noFill/>
          <a:ln w="9525">
            <a:noFill/>
            <a:miter lim="800000"/>
          </a:ln>
        </p:spPr>
      </p:pic>
      <p:pic>
        <p:nvPicPr>
          <p:cNvPr id="11" name="图片 10"/>
          <p:cNvPicPr>
            <a:picLocks noChangeAspect="1"/>
          </p:cNvPicPr>
          <p:nvPr userDrawn="1"/>
        </p:nvPicPr>
        <p:blipFill>
          <a:blip r:embed="rId4"/>
          <a:stretch>
            <a:fillRect/>
          </a:stretch>
        </p:blipFill>
        <p:spPr bwMode="auto">
          <a:xfrm flipH="1">
            <a:off x="9933709" y="0"/>
            <a:ext cx="2258290" cy="1302327"/>
          </a:xfrm>
          <a:prstGeom prst="rect">
            <a:avLst/>
          </a:prstGeom>
          <a:noFill/>
          <a:ln w="9525">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37"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7"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spd="slow" advTm="3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8"/>
          <a:stretch>
            <a:fillRect/>
          </a:stretch>
        </p:blipFill>
        <p:spPr bwMode="auto">
          <a:xfrm>
            <a:off x="0" y="0"/>
            <a:ext cx="12192000" cy="6858000"/>
          </a:xfrm>
          <a:prstGeom prst="rect">
            <a:avLst/>
          </a:prstGeom>
          <a:noFill/>
          <a:ln w="9525">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hyperlink" Target="https://baike.baidu.com/item/%E4%B8%AD%E5%85%B1%E4%B8%AD%E5%A4%AE%E5%85%B3%E4%BA%8E%E5%9D%9A%E6%8C%81%E5%92%8C%E5%AE%8C%E5%96%84%E4%B8%AD%E5%9B%BD%E7%89%B9%E8%89%B2%E7%A4%BE%E4%BC%9A%E4%B8%BB%E4%B9%89%E5%88%B6%E5%BA%A6%E3%80%81%E6%8E%A8%E8%BF%9B%E5%9B%BD%E5%AE%B6%E6%B2%BB%E7%90%86%E4%BD%93%E7%B3%BB%E5%92%8C%E6%B2%BB%E7%90%86%E8%83%BD%E5%8A%9B%E7%8E%B0%E4%BB%A3%E5%8C%96%E8%8B%A5%E5%B9%B2%E9%87%8D%E5%A4%A7%E9%97%AE%E9%A2%98%E7%9A%84%E5%86%B3%E5%AE%9A/2406994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Layout" Target="../slideLayouts/slideLayout2.xml"/><Relationship Id="rId4" Type="http://schemas.openxmlformats.org/officeDocument/2006/relationships/tags" Target="../tags/tag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slideLayout" Target="../slideLayouts/slideLayout2.xml"/><Relationship Id="rId4" Type="http://schemas.openxmlformats.org/officeDocument/2006/relationships/tags" Target="../tags/tag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slideLayout" Target="../slideLayouts/slideLayout2.xml"/><Relationship Id="rId4" Type="http://schemas.openxmlformats.org/officeDocument/2006/relationships/tags" Target="../tags/tag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Layout" Target="../slideLayouts/slideLayout2.xml"/><Relationship Id="rId4" Type="http://schemas.openxmlformats.org/officeDocument/2006/relationships/tags" Target="../tags/tag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slideLayout" Target="../slideLayouts/slideLayout2.xml"/><Relationship Id="rId4" Type="http://schemas.openxmlformats.org/officeDocument/2006/relationships/tags" Target="../tags/tag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a:extLst/>
          </p:cNvPr>
          <p:cNvSpPr/>
          <p:nvPr/>
        </p:nvSpPr>
        <p:spPr>
          <a:xfrm>
            <a:off x="1568076" y="2335226"/>
            <a:ext cx="10233213" cy="2123658"/>
          </a:xfrm>
          <a:prstGeom prst="rect">
            <a:avLst/>
          </a:prstGeom>
          <a:noFill/>
          <a:ln>
            <a:noFill/>
          </a:ln>
          <a:effectLst>
            <a:innerShdw blurRad="63500" dist="50800" dir="16200000">
              <a:prstClr val="black">
                <a:alpha val="50000"/>
              </a:prstClr>
            </a:innerShdw>
          </a:effectLst>
        </p:spPr>
        <p:txBody>
          <a:bodyPr>
            <a:spAutoFit/>
          </a:bodyPr>
          <a:lstStyle/>
          <a:p>
            <a:pPr algn="ctr">
              <a:defRPr/>
            </a:pPr>
            <a:r>
              <a:rPr lang="zh-CN" altLang="en-US" sz="6600" b="1" dirty="0" smtClean="0">
                <a:ln w="3175">
                  <a:noFill/>
                </a:ln>
                <a:solidFill>
                  <a:srgbClr val="C00000"/>
                </a:solidFill>
                <a:effectLst>
                  <a:outerShdw blurRad="38100" dist="38100" dir="2700000" algn="tl">
                    <a:srgbClr val="000000">
                      <a:alpha val="43137"/>
                    </a:srgbClr>
                  </a:outerShdw>
                </a:effectLst>
                <a:latin typeface="叶根友毛笔行书2.0版" pitchFamily="2" charset="-122"/>
                <a:ea typeface="叶根友毛笔行书2.0版" pitchFamily="2" charset="-122"/>
                <a:cs typeface="方正苏新诗柳楷简体-yolan" panose="02000000000000000000" pitchFamily="2" charset="-122"/>
                <a:sym typeface="+mn-lt"/>
              </a:rPr>
              <a:t>深入学习领会党的十九届四中全会精神</a:t>
            </a:r>
            <a:endParaRPr lang="zh-CN" altLang="en-US" sz="6600" b="1" dirty="0">
              <a:ln w="3175">
                <a:noFill/>
              </a:ln>
              <a:solidFill>
                <a:srgbClr val="C00000"/>
              </a:solidFill>
              <a:effectLst>
                <a:outerShdw blurRad="38100" dist="38100" dir="2700000" algn="tl">
                  <a:srgbClr val="000000">
                    <a:alpha val="43137"/>
                  </a:srgbClr>
                </a:outerShdw>
              </a:effectLst>
              <a:latin typeface="叶根友毛笔行书2.0版" pitchFamily="2" charset="-122"/>
              <a:ea typeface="叶根友毛笔行书2.0版" pitchFamily="2" charset="-122"/>
              <a:cs typeface="方正苏新诗柳楷简体-yolan" panose="02000000000000000000" pitchFamily="2" charset="-122"/>
              <a:sym typeface="+mn-lt"/>
            </a:endParaRPr>
          </a:p>
        </p:txBody>
      </p:sp>
      <p:pic>
        <p:nvPicPr>
          <p:cNvPr id="4103" name="Picture 5"/>
          <p:cNvPicPr>
            <a:picLocks noChangeAspect="1" noChangeArrowheads="1"/>
          </p:cNvPicPr>
          <p:nvPr/>
        </p:nvPicPr>
        <p:blipFill>
          <a:blip r:embed="rId3"/>
          <a:stretch>
            <a:fillRect/>
          </a:stretch>
        </p:blipFill>
        <p:spPr bwMode="auto">
          <a:xfrm>
            <a:off x="4237038" y="-255588"/>
            <a:ext cx="3776662" cy="3074988"/>
          </a:xfrm>
          <a:prstGeom prst="rect">
            <a:avLst/>
          </a:prstGeom>
          <a:noFill/>
          <a:ln w="9525">
            <a:noFill/>
            <a:miter lim="800000"/>
          </a:ln>
        </p:spPr>
      </p:pic>
      <p:pic>
        <p:nvPicPr>
          <p:cNvPr id="33" name="Picture 7" descr="C:\Users\Thinkpad\Desktop\6.png"/>
          <p:cNvPicPr>
            <a:picLocks noChangeAspect="1" noChangeArrowheads="1"/>
          </p:cNvPicPr>
          <p:nvPr/>
        </p:nvPicPr>
        <p:blipFill>
          <a:blip r:embed="rId4"/>
          <a:srcRect l="72917" t="47581"/>
          <a:stretch>
            <a:fillRect/>
          </a:stretch>
        </p:blipFill>
        <p:spPr bwMode="auto">
          <a:xfrm>
            <a:off x="9628188" y="3776663"/>
            <a:ext cx="2563812" cy="3081337"/>
          </a:xfrm>
          <a:prstGeom prst="rect">
            <a:avLst/>
          </a:prstGeom>
          <a:noFill/>
          <a:ln w="9525">
            <a:noFill/>
            <a:miter lim="800000"/>
          </a:ln>
        </p:spPr>
      </p:pic>
      <p:pic>
        <p:nvPicPr>
          <p:cNvPr id="4105" name="图片 4"/>
          <p:cNvPicPr>
            <a:picLocks noChangeAspect="1"/>
          </p:cNvPicPr>
          <p:nvPr/>
        </p:nvPicPr>
        <p:blipFill>
          <a:blip r:embed="rId5"/>
          <a:stretch>
            <a:fillRect/>
          </a:stretch>
        </p:blipFill>
        <p:spPr bwMode="auto">
          <a:xfrm>
            <a:off x="0" y="0"/>
            <a:ext cx="6100763" cy="2057400"/>
          </a:xfrm>
          <a:prstGeom prst="rect">
            <a:avLst/>
          </a:prstGeom>
          <a:noFill/>
          <a:ln w="9525">
            <a:noFill/>
            <a:miter lim="800000"/>
          </a:ln>
        </p:spPr>
      </p:pic>
      <p:pic>
        <p:nvPicPr>
          <p:cNvPr id="4106" name="图片 2" descr="图片包含 运输, 气球, 航空器&#10;&#10;已生成极高可信度的说明"/>
          <p:cNvPicPr>
            <a:picLocks noChangeAspect="1"/>
          </p:cNvPicPr>
          <p:nvPr/>
        </p:nvPicPr>
        <p:blipFill>
          <a:blip r:embed="rId6"/>
          <a:stretch>
            <a:fillRect/>
          </a:stretch>
        </p:blipFill>
        <p:spPr bwMode="auto">
          <a:xfrm>
            <a:off x="8901113" y="0"/>
            <a:ext cx="2890837" cy="2889250"/>
          </a:xfrm>
          <a:prstGeom prst="rect">
            <a:avLst/>
          </a:prstGeom>
          <a:noFill/>
          <a:ln w="9525">
            <a:noFill/>
            <a:miter lim="800000"/>
          </a:ln>
        </p:spPr>
      </p:pic>
    </p:spTree>
  </p:cSld>
  <p:clrMapOvr>
    <a:masterClrMapping/>
  </p:clrMapOvr>
  <p:transition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iterate type="lt">
                                    <p:tmPct val="20000"/>
                                  </p:iterate>
                                  <p:childTnLst>
                                    <p:set>
                                      <p:cBhvr>
                                        <p:cTn id="6" dur="1" fill="hold">
                                          <p:stCondLst>
                                            <p:cond delay="0"/>
                                          </p:stCondLst>
                                        </p:cTn>
                                        <p:tgtEl>
                                          <p:spTgt spid="31">
                                            <p:txEl>
                                              <p:pRg st="0" end="0"/>
                                            </p:txEl>
                                          </p:spTgt>
                                        </p:tgtEl>
                                        <p:attrNameLst>
                                          <p:attrName>style.visibility</p:attrName>
                                        </p:attrNameLst>
                                      </p:cBhvr>
                                      <p:to>
                                        <p:strVal val="visible"/>
                                      </p:to>
                                    </p:set>
                                    <p:animEffect transition="in" filter="wipe(left)">
                                      <p:cBhvr>
                                        <p:cTn id="7" dur="500"/>
                                        <p:tgtEl>
                                          <p:spTgt spid="31">
                                            <p:txEl>
                                              <p:pRg st="0" end="0"/>
                                            </p:txEl>
                                          </p:spTgt>
                                        </p:tgtEl>
                                      </p:cBhvr>
                                    </p:animEffect>
                                  </p:childTnLst>
                                </p:cTn>
                              </p:par>
                            </p:childTnLst>
                          </p:cTn>
                        </p:par>
                        <p:par>
                          <p:cTn id="8" fill="hold" nodeType="afterGroup">
                            <p:stCondLst>
                              <p:cond delay="2100"/>
                            </p:stCondLst>
                            <p:childTnLst>
                              <p:par>
                                <p:cTn id="9" presetID="26" presetClass="emph" presetSubtype="0" fill="hold" nodeType="afterEffect">
                                  <p:stCondLst>
                                    <p:cond delay="0"/>
                                  </p:stCondLst>
                                  <p:iterate type="lt">
                                    <p:tmPct val="0"/>
                                  </p:iterate>
                                  <p:childTnLst>
                                    <p:animEffect transition="out" filter="fade">
                                      <p:cBhvr>
                                        <p:cTn id="10" dur="500" tmFilter="0, 0; .2, .5; .8, .5; 1, 0"/>
                                        <p:tgtEl>
                                          <p:spTgt spid="31">
                                            <p:txEl>
                                              <p:pRg st="0" end="0"/>
                                            </p:txEl>
                                          </p:spTgt>
                                        </p:tgtEl>
                                      </p:cBhvr>
                                    </p:animEffect>
                                    <p:animScale>
                                      <p:cBhvr>
                                        <p:cTn id="11" dur="250" autoRev="1" fill="hold"/>
                                        <p:tgtEl>
                                          <p:spTgt spid="31">
                                            <p:txEl>
                                              <p:pRg st="0" end="0"/>
                                            </p:txEl>
                                          </p:spTgt>
                                        </p:tgtEl>
                                      </p:cBhvr>
                                      <p:by x="105000" y="105000"/>
                                    </p:animScale>
                                  </p:childTnLst>
                                </p:cTn>
                              </p:par>
                            </p:childTnLst>
                          </p:cTn>
                        </p:par>
                        <p:par>
                          <p:cTn id="12" fill="hold" nodeType="afterGroup">
                            <p:stCondLst>
                              <p:cond delay="26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stretch>
            <a:fillRect/>
          </a:stretch>
        </p:blipFill>
        <p:spPr bwMode="auto">
          <a:xfrm>
            <a:off x="0" y="0"/>
            <a:ext cx="12192000" cy="6858000"/>
          </a:xfrm>
          <a:prstGeom prst="rect">
            <a:avLst/>
          </a:prstGeom>
          <a:noFill/>
          <a:ln w="9525">
            <a:noFill/>
            <a:miter lim="800000"/>
          </a:ln>
        </p:spPr>
      </p:pic>
      <p:sp>
        <p:nvSpPr>
          <p:cNvPr id="2" name="矩形 1"/>
          <p:cNvSpPr>
            <a:spLocks noChangeArrowheads="1"/>
          </p:cNvSpPr>
          <p:nvPr/>
        </p:nvSpPr>
        <p:spPr bwMode="auto">
          <a:xfrm>
            <a:off x="6159500" y="2032123"/>
            <a:ext cx="5432425" cy="2308324"/>
          </a:xfrm>
          <a:prstGeom prst="rect">
            <a:avLst/>
          </a:prstGeom>
          <a:noFill/>
          <a:ln w="9525">
            <a:noFill/>
            <a:miter lim="800000"/>
          </a:ln>
        </p:spPr>
        <p:txBody>
          <a:bodyPr>
            <a:spAutoFit/>
          </a:bodyPr>
          <a:lstStyle/>
          <a:p>
            <a:pPr algn="just">
              <a:lnSpc>
                <a:spcPct val="150000"/>
              </a:lnSpc>
            </a:pPr>
            <a:r>
              <a:rPr lang="zh-CN" altLang="en-US" sz="1600" kern="0" dirty="0" smtClean="0">
                <a:solidFill>
                  <a:srgbClr val="C00000"/>
                </a:solidFill>
                <a:latin typeface="微软雅黑" pitchFamily="34" charset="-122"/>
                <a:ea typeface="微软雅黑" pitchFamily="34" charset="-122"/>
              </a:rPr>
              <a:t> 中国共产党第十九届中央委员会第四次全体会议，于</a:t>
            </a:r>
            <a:r>
              <a:rPr lang="en-US" altLang="zh-CN" sz="1600" kern="0" dirty="0" smtClean="0">
                <a:solidFill>
                  <a:srgbClr val="C00000"/>
                </a:solidFill>
                <a:latin typeface="微软雅黑" pitchFamily="34" charset="-122"/>
                <a:ea typeface="微软雅黑" pitchFamily="34" charset="-122"/>
              </a:rPr>
              <a:t>2019</a:t>
            </a:r>
            <a:r>
              <a:rPr lang="zh-CN" altLang="en-US" sz="1600" kern="0" dirty="0" smtClean="0">
                <a:solidFill>
                  <a:srgbClr val="C00000"/>
                </a:solidFill>
                <a:latin typeface="微软雅黑" pitchFamily="34" charset="-122"/>
                <a:ea typeface="微软雅黑" pitchFamily="34" charset="-122"/>
              </a:rPr>
              <a:t>年</a:t>
            </a:r>
            <a:r>
              <a:rPr lang="en-US" altLang="zh-CN" sz="1600" kern="0" dirty="0" smtClean="0">
                <a:solidFill>
                  <a:srgbClr val="C00000"/>
                </a:solidFill>
                <a:latin typeface="微软雅黑" pitchFamily="34" charset="-122"/>
                <a:ea typeface="微软雅黑" pitchFamily="34" charset="-122"/>
              </a:rPr>
              <a:t>10</a:t>
            </a:r>
            <a:r>
              <a:rPr lang="zh-CN" altLang="en-US" sz="1600" kern="0" dirty="0" smtClean="0">
                <a:solidFill>
                  <a:srgbClr val="C00000"/>
                </a:solidFill>
                <a:latin typeface="微软雅黑" pitchFamily="34" charset="-122"/>
                <a:ea typeface="微软雅黑" pitchFamily="34" charset="-122"/>
              </a:rPr>
              <a:t>月</a:t>
            </a:r>
            <a:r>
              <a:rPr lang="en-US" altLang="zh-CN" sz="1600" kern="0" dirty="0" smtClean="0">
                <a:solidFill>
                  <a:srgbClr val="C00000"/>
                </a:solidFill>
                <a:latin typeface="微软雅黑" pitchFamily="34" charset="-122"/>
                <a:ea typeface="微软雅黑" pitchFamily="34" charset="-122"/>
              </a:rPr>
              <a:t>28</a:t>
            </a:r>
            <a:r>
              <a:rPr lang="zh-CN" altLang="en-US" sz="1600" kern="0" dirty="0" smtClean="0">
                <a:solidFill>
                  <a:srgbClr val="C00000"/>
                </a:solidFill>
                <a:latin typeface="微软雅黑" pitchFamily="34" charset="-122"/>
                <a:ea typeface="微软雅黑" pitchFamily="34" charset="-122"/>
              </a:rPr>
              <a:t>日至</a:t>
            </a:r>
            <a:r>
              <a:rPr lang="en-US" altLang="zh-CN" sz="1600" kern="0" dirty="0" smtClean="0">
                <a:solidFill>
                  <a:srgbClr val="C00000"/>
                </a:solidFill>
                <a:latin typeface="微软雅黑" pitchFamily="34" charset="-122"/>
                <a:ea typeface="微软雅黑" pitchFamily="34" charset="-122"/>
              </a:rPr>
              <a:t>31</a:t>
            </a:r>
            <a:r>
              <a:rPr lang="zh-CN" altLang="en-US" sz="1600" kern="0" dirty="0" smtClean="0">
                <a:solidFill>
                  <a:srgbClr val="C00000"/>
                </a:solidFill>
                <a:latin typeface="微软雅黑" pitchFamily="34" charset="-122"/>
                <a:ea typeface="微软雅黑" pitchFamily="34" charset="-122"/>
              </a:rPr>
              <a:t>日在北京举行；是在中国共产党第十九届中央委员会闭幕之后召开的第四次全体会议。中共中央总书记习近平主持会议。会议审议通过了</a:t>
            </a:r>
            <a:r>
              <a:rPr lang="en-US" altLang="zh-CN" sz="1600" kern="0" dirty="0" smtClean="0">
                <a:solidFill>
                  <a:srgbClr val="C00000"/>
                </a:solidFill>
                <a:latin typeface="微软雅黑" pitchFamily="34" charset="-122"/>
                <a:ea typeface="微软雅黑" pitchFamily="34" charset="-122"/>
              </a:rPr>
              <a:t>《</a:t>
            </a:r>
            <a:r>
              <a:rPr lang="zh-CN" altLang="en-US" sz="1600" u="sng" kern="0" dirty="0" smtClean="0">
                <a:solidFill>
                  <a:srgbClr val="C00000"/>
                </a:solidFill>
                <a:latin typeface="微软雅黑" pitchFamily="34" charset="-122"/>
                <a:ea typeface="微软雅黑" pitchFamily="34" charset="-122"/>
                <a:hlinkClick r:id="rId4"/>
              </a:rPr>
              <a:t>中共中央关于坚持和完善中国特色社会主义制度、推进国家治理体系和治理能力现代化若干重大问题的决定</a:t>
            </a:r>
            <a:r>
              <a:rPr lang="en-US" altLang="zh-CN" sz="1600" kern="0" dirty="0" smtClean="0">
                <a:solidFill>
                  <a:srgbClr val="C00000"/>
                </a:solidFill>
                <a:latin typeface="微软雅黑" pitchFamily="34" charset="-122"/>
                <a:ea typeface="微软雅黑" pitchFamily="34" charset="-122"/>
              </a:rPr>
              <a:t>》</a:t>
            </a:r>
            <a:r>
              <a:rPr lang="zh-CN" altLang="en-US" sz="1600" kern="0" dirty="0" smtClean="0">
                <a:solidFill>
                  <a:srgbClr val="C00000"/>
                </a:solidFill>
                <a:latin typeface="微软雅黑" pitchFamily="34" charset="-122"/>
                <a:ea typeface="微软雅黑" pitchFamily="34" charset="-122"/>
              </a:rPr>
              <a:t>。</a:t>
            </a:r>
            <a:endParaRPr lang="zh-CN" altLang="zh-CN" sz="1600" kern="0" dirty="0">
              <a:solidFill>
                <a:srgbClr val="C00000"/>
              </a:solidFill>
              <a:latin typeface="微软雅黑" pitchFamily="34" charset="-122"/>
              <a:ea typeface="微软雅黑" pitchFamily="34" charset="-122"/>
            </a:endParaRPr>
          </a:p>
        </p:txBody>
      </p:sp>
      <p:sp>
        <p:nvSpPr>
          <p:cNvPr id="5123" name="标题 2"/>
          <p:cNvSpPr>
            <a:spLocks noGrp="1"/>
          </p:cNvSpPr>
          <p:nvPr>
            <p:ph type="title" idx="4294967295"/>
          </p:nvPr>
        </p:nvSpPr>
        <p:spPr bwMode="auto">
          <a:xfrm>
            <a:off x="3888798" y="427327"/>
            <a:ext cx="5464175" cy="674687"/>
          </a:xfrm>
          <a:prstGeom prst="rect">
            <a:avLst/>
          </a:prstGeom>
          <a:noFill/>
          <a:ln>
            <a:miter lim="800000"/>
          </a:ln>
        </p:spPr>
        <p:txBody>
          <a:bodyPr/>
          <a:lstStyle/>
          <a:p>
            <a:pPr eaLnBrk="1" hangingPunct="1"/>
            <a:r>
              <a:rPr lang="zh-CN" altLang="en-US" sz="9600" b="1" dirty="0" smtClean="0">
                <a:solidFill>
                  <a:srgbClr val="C00000"/>
                </a:solidFill>
                <a:latin typeface="微软雅黑" pitchFamily="34" charset="-122"/>
                <a:ea typeface="微软雅黑" pitchFamily="34" charset="-122"/>
              </a:rPr>
              <a:t>前言</a:t>
            </a:r>
          </a:p>
        </p:txBody>
      </p:sp>
      <p:pic>
        <p:nvPicPr>
          <p:cNvPr id="8" name="图片 7"/>
          <p:cNvPicPr>
            <a:picLocks noChangeAspect="1"/>
          </p:cNvPicPr>
          <p:nvPr/>
        </p:nvPicPr>
        <p:blipFill>
          <a:blip r:embed="rId5">
            <a:extLst/>
          </a:blip>
          <a:stretch>
            <a:fillRect/>
          </a:stretch>
        </p:blipFill>
        <p:spPr>
          <a:xfrm>
            <a:off x="1818988" y="2081817"/>
            <a:ext cx="4220013" cy="2642561"/>
          </a:xfrm>
          <a:prstGeom prst="roundRect">
            <a:avLst>
              <a:gd name="adj" fmla="val 8594"/>
            </a:avLst>
          </a:prstGeom>
          <a:solidFill>
            <a:srgbClr val="FFFFFF">
              <a:shade val="85000"/>
            </a:srgbClr>
          </a:solidFill>
          <a:ln>
            <a:noFill/>
          </a:ln>
          <a:effectLst>
            <a:innerShdw blurRad="114300">
              <a:prstClr val="black"/>
            </a:innerShdw>
          </a:effectLst>
        </p:spPr>
      </p:pic>
      <p:pic>
        <p:nvPicPr>
          <p:cNvPr id="9" name="图片 8"/>
          <p:cNvPicPr>
            <a:picLocks noChangeAspect="1"/>
          </p:cNvPicPr>
          <p:nvPr/>
        </p:nvPicPr>
        <p:blipFill>
          <a:blip r:embed="rId6"/>
          <a:stretch>
            <a:fillRect/>
          </a:stretch>
        </p:blipFill>
        <p:spPr bwMode="auto">
          <a:xfrm>
            <a:off x="-275605" y="-277091"/>
            <a:ext cx="4224150" cy="2618509"/>
          </a:xfrm>
          <a:prstGeom prst="rect">
            <a:avLst/>
          </a:prstGeom>
          <a:noFill/>
          <a:ln w="9525">
            <a:noFill/>
            <a:miter lim="800000"/>
          </a:ln>
        </p:spPr>
      </p:pic>
    </p:spTree>
  </p:cSld>
  <p:clrMapOvr>
    <a:masterClrMapping/>
  </p:clrMapOvr>
  <p:transition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1000"/>
                                        <p:tgtEl>
                                          <p:spTgt spid="8"/>
                                        </p:tgtEl>
                                      </p:cBhvr>
                                    </p:animEffect>
                                  </p:childTnLst>
                                </p:cTn>
                              </p:par>
                              <p:par>
                                <p:cTn id="12" presetID="2" presetClass="entr" presetSubtype="4"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spect="1" noChangeArrowheads="1"/>
          </p:cNvPicPr>
          <p:nvPr/>
        </p:nvPicPr>
        <p:blipFill>
          <a:blip r:embed="rId3"/>
          <a:stretch>
            <a:fillRect/>
          </a:stretch>
        </p:blipFill>
        <p:spPr bwMode="auto">
          <a:xfrm>
            <a:off x="0" y="0"/>
            <a:ext cx="12192000" cy="6858000"/>
          </a:xfrm>
          <a:prstGeom prst="rect">
            <a:avLst/>
          </a:prstGeom>
          <a:noFill/>
          <a:ln w="9525">
            <a:noFill/>
            <a:miter lim="800000"/>
          </a:ln>
        </p:spPr>
      </p:pic>
      <p:pic>
        <p:nvPicPr>
          <p:cNvPr id="4" name="图片 3"/>
          <p:cNvPicPr>
            <a:picLocks noChangeAspect="1" noChangeArrowheads="1"/>
          </p:cNvPicPr>
          <p:nvPr/>
        </p:nvPicPr>
        <p:blipFill>
          <a:blip r:embed="rId4"/>
          <a:stretch>
            <a:fillRect/>
          </a:stretch>
        </p:blipFill>
        <p:spPr bwMode="auto">
          <a:xfrm>
            <a:off x="4013200" y="1889125"/>
            <a:ext cx="7204075" cy="887413"/>
          </a:xfrm>
          <a:prstGeom prst="rect">
            <a:avLst/>
          </a:prstGeom>
          <a:noFill/>
          <a:ln w="9525">
            <a:noFill/>
            <a:miter lim="800000"/>
          </a:ln>
        </p:spPr>
      </p:pic>
      <p:pic>
        <p:nvPicPr>
          <p:cNvPr id="5" name="图片 4"/>
          <p:cNvPicPr>
            <a:picLocks noChangeAspect="1" noChangeArrowheads="1"/>
          </p:cNvPicPr>
          <p:nvPr/>
        </p:nvPicPr>
        <p:blipFill>
          <a:blip r:embed="rId5"/>
          <a:stretch>
            <a:fillRect/>
          </a:stretch>
        </p:blipFill>
        <p:spPr bwMode="auto">
          <a:xfrm>
            <a:off x="5275263" y="1744663"/>
            <a:ext cx="790575" cy="639762"/>
          </a:xfrm>
          <a:prstGeom prst="rect">
            <a:avLst/>
          </a:prstGeom>
          <a:noFill/>
          <a:ln w="9525">
            <a:noFill/>
            <a:miter lim="800000"/>
          </a:ln>
        </p:spPr>
      </p:pic>
      <p:sp>
        <p:nvSpPr>
          <p:cNvPr id="6" name="TextBox 5"/>
          <p:cNvSpPr txBox="1">
            <a:spLocks noChangeArrowheads="1"/>
          </p:cNvSpPr>
          <p:nvPr/>
        </p:nvSpPr>
        <p:spPr bwMode="auto">
          <a:xfrm>
            <a:off x="4165600" y="1963738"/>
            <a:ext cx="1497013" cy="379412"/>
          </a:xfrm>
          <a:prstGeom prst="rect">
            <a:avLst/>
          </a:prstGeom>
          <a:noFill/>
          <a:ln w="9525">
            <a:noFill/>
            <a:miter lim="800000"/>
          </a:ln>
        </p:spPr>
        <p:txBody>
          <a:bodyPr lIns="86521" tIns="43260" rIns="86521" bIns="43260">
            <a:spAutoFit/>
          </a:bodyPr>
          <a:lstStyle/>
          <a:p>
            <a:r>
              <a:rPr lang="zh-CN" altLang="en-US" sz="1900" b="1">
                <a:solidFill>
                  <a:schemeClr val="bg1"/>
                </a:solidFill>
                <a:latin typeface="微软雅黑" pitchFamily="34" charset="-122"/>
                <a:ea typeface="微软雅黑" pitchFamily="34" charset="-122"/>
              </a:rPr>
              <a:t>第一部分</a:t>
            </a:r>
          </a:p>
        </p:txBody>
      </p:sp>
      <p:sp>
        <p:nvSpPr>
          <p:cNvPr id="7" name="TextBox 6"/>
          <p:cNvSpPr txBox="1">
            <a:spLocks noChangeArrowheads="1"/>
          </p:cNvSpPr>
          <p:nvPr/>
        </p:nvSpPr>
        <p:spPr bwMode="auto">
          <a:xfrm>
            <a:off x="6119813" y="1960563"/>
            <a:ext cx="6353175" cy="364364"/>
          </a:xfrm>
          <a:prstGeom prst="rect">
            <a:avLst/>
          </a:prstGeom>
          <a:noFill/>
          <a:ln w="9525">
            <a:noFill/>
            <a:miter lim="800000"/>
          </a:ln>
        </p:spPr>
        <p:txBody>
          <a:bodyPr lIns="86521" tIns="43260" rIns="86521" bIns="43260">
            <a:spAutoFit/>
          </a:bodyPr>
          <a:lstStyle/>
          <a:p>
            <a:r>
              <a:rPr lang="zh-CN" altLang="en-US" b="1" kern="0" dirty="0" smtClean="0">
                <a:solidFill>
                  <a:srgbClr val="FFFF00"/>
                </a:solidFill>
                <a:latin typeface="Arial"/>
                <a:ea typeface="微软雅黑"/>
                <a:cs typeface="+mn-ea"/>
                <a:sym typeface="+mn-lt"/>
              </a:rPr>
              <a:t>中共十九届四中全会会议背景简介</a:t>
            </a:r>
            <a:endParaRPr lang="zh-CN" altLang="en-US" b="1" kern="0" dirty="0">
              <a:solidFill>
                <a:srgbClr val="FFFF00"/>
              </a:solidFill>
              <a:latin typeface="Arial"/>
              <a:ea typeface="微软雅黑"/>
              <a:cs typeface="+mn-ea"/>
              <a:sym typeface="+mn-lt"/>
            </a:endParaRPr>
          </a:p>
        </p:txBody>
      </p:sp>
      <p:pic>
        <p:nvPicPr>
          <p:cNvPr id="8" name="图片 7"/>
          <p:cNvPicPr>
            <a:picLocks noChangeAspect="1" noChangeArrowheads="1"/>
          </p:cNvPicPr>
          <p:nvPr/>
        </p:nvPicPr>
        <p:blipFill>
          <a:blip r:embed="rId4"/>
          <a:stretch>
            <a:fillRect/>
          </a:stretch>
        </p:blipFill>
        <p:spPr bwMode="auto">
          <a:xfrm>
            <a:off x="4037013" y="2890838"/>
            <a:ext cx="7204075" cy="889000"/>
          </a:xfrm>
          <a:prstGeom prst="rect">
            <a:avLst/>
          </a:prstGeom>
          <a:noFill/>
          <a:ln w="9525">
            <a:noFill/>
            <a:miter lim="800000"/>
          </a:ln>
        </p:spPr>
      </p:pic>
      <p:pic>
        <p:nvPicPr>
          <p:cNvPr id="9" name="图片 8"/>
          <p:cNvPicPr>
            <a:picLocks noChangeAspect="1" noChangeArrowheads="1"/>
          </p:cNvPicPr>
          <p:nvPr/>
        </p:nvPicPr>
        <p:blipFill>
          <a:blip r:embed="rId5"/>
          <a:stretch>
            <a:fillRect/>
          </a:stretch>
        </p:blipFill>
        <p:spPr bwMode="auto">
          <a:xfrm>
            <a:off x="5300663" y="2746375"/>
            <a:ext cx="790575" cy="641350"/>
          </a:xfrm>
          <a:prstGeom prst="rect">
            <a:avLst/>
          </a:prstGeom>
          <a:noFill/>
          <a:ln w="9525">
            <a:noFill/>
            <a:miter lim="800000"/>
          </a:ln>
        </p:spPr>
      </p:pic>
      <p:sp>
        <p:nvSpPr>
          <p:cNvPr id="10" name="TextBox 9"/>
          <p:cNvSpPr txBox="1">
            <a:spLocks noChangeArrowheads="1"/>
          </p:cNvSpPr>
          <p:nvPr/>
        </p:nvSpPr>
        <p:spPr bwMode="auto">
          <a:xfrm>
            <a:off x="4191000" y="2965450"/>
            <a:ext cx="1497013" cy="381000"/>
          </a:xfrm>
          <a:prstGeom prst="rect">
            <a:avLst/>
          </a:prstGeom>
          <a:noFill/>
          <a:ln w="9525">
            <a:noFill/>
            <a:miter lim="800000"/>
          </a:ln>
        </p:spPr>
        <p:txBody>
          <a:bodyPr lIns="86521" tIns="43260" rIns="86521" bIns="43260">
            <a:spAutoFit/>
          </a:bodyPr>
          <a:lstStyle/>
          <a:p>
            <a:r>
              <a:rPr lang="zh-CN" altLang="en-US" sz="1900" b="1">
                <a:solidFill>
                  <a:schemeClr val="bg1"/>
                </a:solidFill>
                <a:latin typeface="微软雅黑" pitchFamily="34" charset="-122"/>
                <a:ea typeface="微软雅黑" pitchFamily="34" charset="-122"/>
              </a:rPr>
              <a:t>第二部分</a:t>
            </a:r>
          </a:p>
        </p:txBody>
      </p:sp>
      <p:sp>
        <p:nvSpPr>
          <p:cNvPr id="11" name="TextBox 10"/>
          <p:cNvSpPr txBox="1">
            <a:spLocks noChangeArrowheads="1"/>
          </p:cNvSpPr>
          <p:nvPr/>
        </p:nvSpPr>
        <p:spPr bwMode="auto">
          <a:xfrm>
            <a:off x="6145213" y="2962275"/>
            <a:ext cx="5002212" cy="363538"/>
          </a:xfrm>
          <a:prstGeom prst="rect">
            <a:avLst/>
          </a:prstGeom>
          <a:noFill/>
          <a:ln w="9525">
            <a:noFill/>
            <a:miter lim="800000"/>
          </a:ln>
        </p:spPr>
        <p:txBody>
          <a:bodyPr lIns="86521" tIns="43260" rIns="86521" bIns="43260">
            <a:spAutoFit/>
          </a:bodyPr>
          <a:lstStyle/>
          <a:p>
            <a:r>
              <a:rPr lang="zh-CN" altLang="en-US" b="1" kern="0" dirty="0" smtClean="0">
                <a:solidFill>
                  <a:srgbClr val="FFFF00"/>
                </a:solidFill>
                <a:latin typeface="Arial"/>
                <a:ea typeface="微软雅黑"/>
                <a:cs typeface="+mn-ea"/>
                <a:sym typeface="+mn-lt"/>
              </a:rPr>
              <a:t>中共十九届四中全会会议程</a:t>
            </a:r>
            <a:endParaRPr lang="zh-CN" altLang="en-US" b="1" kern="0" dirty="0">
              <a:solidFill>
                <a:srgbClr val="FFFF00"/>
              </a:solidFill>
              <a:latin typeface="Arial"/>
              <a:ea typeface="微软雅黑"/>
              <a:cs typeface="+mn-ea"/>
              <a:sym typeface="+mn-lt"/>
            </a:endParaRPr>
          </a:p>
        </p:txBody>
      </p:sp>
      <p:pic>
        <p:nvPicPr>
          <p:cNvPr id="12" name="图片 11"/>
          <p:cNvPicPr>
            <a:picLocks noChangeAspect="1" noChangeArrowheads="1"/>
          </p:cNvPicPr>
          <p:nvPr/>
        </p:nvPicPr>
        <p:blipFill>
          <a:blip r:embed="rId4"/>
          <a:stretch>
            <a:fillRect/>
          </a:stretch>
        </p:blipFill>
        <p:spPr bwMode="auto">
          <a:xfrm>
            <a:off x="4037013" y="3870325"/>
            <a:ext cx="7204075" cy="889000"/>
          </a:xfrm>
          <a:prstGeom prst="rect">
            <a:avLst/>
          </a:prstGeom>
          <a:noFill/>
          <a:ln w="9525">
            <a:noFill/>
            <a:miter lim="800000"/>
          </a:ln>
        </p:spPr>
      </p:pic>
      <p:pic>
        <p:nvPicPr>
          <p:cNvPr id="13" name="图片 12"/>
          <p:cNvPicPr>
            <a:picLocks noChangeAspect="1" noChangeArrowheads="1"/>
          </p:cNvPicPr>
          <p:nvPr/>
        </p:nvPicPr>
        <p:blipFill>
          <a:blip r:embed="rId5"/>
          <a:stretch>
            <a:fillRect/>
          </a:stretch>
        </p:blipFill>
        <p:spPr bwMode="auto">
          <a:xfrm>
            <a:off x="5300663" y="3725863"/>
            <a:ext cx="790575" cy="641350"/>
          </a:xfrm>
          <a:prstGeom prst="rect">
            <a:avLst/>
          </a:prstGeom>
          <a:noFill/>
          <a:ln w="9525">
            <a:noFill/>
            <a:miter lim="800000"/>
          </a:ln>
        </p:spPr>
      </p:pic>
      <p:sp>
        <p:nvSpPr>
          <p:cNvPr id="14" name="TextBox 13"/>
          <p:cNvSpPr txBox="1">
            <a:spLocks noChangeArrowheads="1"/>
          </p:cNvSpPr>
          <p:nvPr/>
        </p:nvSpPr>
        <p:spPr bwMode="auto">
          <a:xfrm>
            <a:off x="4191000" y="3946525"/>
            <a:ext cx="1497013" cy="379413"/>
          </a:xfrm>
          <a:prstGeom prst="rect">
            <a:avLst/>
          </a:prstGeom>
          <a:noFill/>
          <a:ln w="9525">
            <a:noFill/>
            <a:miter lim="800000"/>
          </a:ln>
        </p:spPr>
        <p:txBody>
          <a:bodyPr lIns="86521" tIns="43260" rIns="86521" bIns="43260">
            <a:spAutoFit/>
          </a:bodyPr>
          <a:lstStyle/>
          <a:p>
            <a:r>
              <a:rPr lang="zh-CN" altLang="en-US" sz="1900" b="1">
                <a:solidFill>
                  <a:schemeClr val="bg1"/>
                </a:solidFill>
                <a:latin typeface="微软雅黑" pitchFamily="34" charset="-122"/>
                <a:ea typeface="微软雅黑" pitchFamily="34" charset="-122"/>
              </a:rPr>
              <a:t>第三部分</a:t>
            </a:r>
          </a:p>
        </p:txBody>
      </p:sp>
      <p:sp>
        <p:nvSpPr>
          <p:cNvPr id="15" name="TextBox 14"/>
          <p:cNvSpPr txBox="1">
            <a:spLocks noChangeArrowheads="1"/>
          </p:cNvSpPr>
          <p:nvPr/>
        </p:nvSpPr>
        <p:spPr bwMode="auto">
          <a:xfrm>
            <a:off x="6145213" y="3941763"/>
            <a:ext cx="5002212" cy="363537"/>
          </a:xfrm>
          <a:prstGeom prst="rect">
            <a:avLst/>
          </a:prstGeom>
          <a:noFill/>
          <a:ln w="9525">
            <a:noFill/>
            <a:miter lim="800000"/>
          </a:ln>
        </p:spPr>
        <p:txBody>
          <a:bodyPr lIns="86521" tIns="43260" rIns="86521" bIns="43260">
            <a:spAutoFit/>
          </a:bodyPr>
          <a:lstStyle/>
          <a:p>
            <a:r>
              <a:rPr lang="zh-CN" altLang="en-US" b="1" kern="0" dirty="0" smtClean="0">
                <a:solidFill>
                  <a:srgbClr val="FFFF00"/>
                </a:solidFill>
                <a:latin typeface="Arial"/>
                <a:ea typeface="微软雅黑"/>
                <a:cs typeface="+mn-ea"/>
                <a:sym typeface="+mn-lt"/>
              </a:rPr>
              <a:t>中共十九届四中全会会议内容</a:t>
            </a:r>
            <a:endParaRPr lang="zh-CN" altLang="en-US" b="1" kern="0" dirty="0">
              <a:solidFill>
                <a:srgbClr val="FFFF00"/>
              </a:solidFill>
              <a:latin typeface="Arial"/>
              <a:ea typeface="微软雅黑"/>
              <a:cs typeface="+mn-ea"/>
              <a:sym typeface="+mn-lt"/>
            </a:endParaRPr>
          </a:p>
        </p:txBody>
      </p:sp>
      <p:pic>
        <p:nvPicPr>
          <p:cNvPr id="27" name="图片 26"/>
          <p:cNvPicPr>
            <a:picLocks noChangeAspect="1" noChangeArrowheads="1"/>
          </p:cNvPicPr>
          <p:nvPr/>
        </p:nvPicPr>
        <p:blipFill>
          <a:blip r:embed="rId6"/>
          <a:stretch>
            <a:fillRect/>
          </a:stretch>
        </p:blipFill>
        <p:spPr bwMode="auto">
          <a:xfrm>
            <a:off x="1973263" y="1789835"/>
            <a:ext cx="1719262" cy="3522663"/>
          </a:xfrm>
          <a:prstGeom prst="rect">
            <a:avLst/>
          </a:prstGeom>
          <a:noFill/>
          <a:ln w="9525">
            <a:noFill/>
            <a:miter lim="800000"/>
          </a:ln>
        </p:spPr>
      </p:pic>
      <p:pic>
        <p:nvPicPr>
          <p:cNvPr id="17" name="图片 16"/>
          <p:cNvPicPr>
            <a:picLocks noChangeAspect="1" noChangeArrowheads="1"/>
          </p:cNvPicPr>
          <p:nvPr/>
        </p:nvPicPr>
        <p:blipFill>
          <a:blip r:embed="rId4"/>
          <a:stretch>
            <a:fillRect/>
          </a:stretch>
        </p:blipFill>
        <p:spPr bwMode="auto">
          <a:xfrm>
            <a:off x="4009298" y="4798605"/>
            <a:ext cx="7204075" cy="889000"/>
          </a:xfrm>
          <a:prstGeom prst="rect">
            <a:avLst/>
          </a:prstGeom>
          <a:noFill/>
          <a:ln w="9525">
            <a:noFill/>
            <a:miter lim="800000"/>
          </a:ln>
        </p:spPr>
      </p:pic>
      <p:pic>
        <p:nvPicPr>
          <p:cNvPr id="18" name="图片 17"/>
          <p:cNvPicPr>
            <a:picLocks noChangeAspect="1" noChangeArrowheads="1"/>
          </p:cNvPicPr>
          <p:nvPr/>
        </p:nvPicPr>
        <p:blipFill>
          <a:blip r:embed="rId5"/>
          <a:stretch>
            <a:fillRect/>
          </a:stretch>
        </p:blipFill>
        <p:spPr bwMode="auto">
          <a:xfrm>
            <a:off x="5272948" y="4654143"/>
            <a:ext cx="790575" cy="641350"/>
          </a:xfrm>
          <a:prstGeom prst="rect">
            <a:avLst/>
          </a:prstGeom>
          <a:noFill/>
          <a:ln w="9525">
            <a:noFill/>
            <a:miter lim="800000"/>
          </a:ln>
        </p:spPr>
      </p:pic>
      <p:sp>
        <p:nvSpPr>
          <p:cNvPr id="19" name="TextBox 18"/>
          <p:cNvSpPr txBox="1">
            <a:spLocks noChangeArrowheads="1"/>
          </p:cNvSpPr>
          <p:nvPr/>
        </p:nvSpPr>
        <p:spPr bwMode="auto">
          <a:xfrm>
            <a:off x="4163285" y="4874805"/>
            <a:ext cx="1497013" cy="379413"/>
          </a:xfrm>
          <a:prstGeom prst="rect">
            <a:avLst/>
          </a:prstGeom>
          <a:noFill/>
          <a:ln w="9525">
            <a:noFill/>
            <a:miter lim="800000"/>
          </a:ln>
        </p:spPr>
        <p:txBody>
          <a:bodyPr lIns="86521" tIns="43260" rIns="86521" bIns="43260">
            <a:spAutoFit/>
          </a:bodyPr>
          <a:lstStyle/>
          <a:p>
            <a:r>
              <a:rPr lang="zh-CN" altLang="en-US" sz="1900" b="1" smtClean="0">
                <a:solidFill>
                  <a:schemeClr val="bg1"/>
                </a:solidFill>
                <a:latin typeface="微软雅黑" pitchFamily="34" charset="-122"/>
                <a:ea typeface="微软雅黑" pitchFamily="34" charset="-122"/>
              </a:rPr>
              <a:t>第四部</a:t>
            </a:r>
            <a:r>
              <a:rPr lang="zh-CN" altLang="en-US" sz="1900" b="1">
                <a:solidFill>
                  <a:schemeClr val="bg1"/>
                </a:solidFill>
                <a:latin typeface="微软雅黑" pitchFamily="34" charset="-122"/>
                <a:ea typeface="微软雅黑" pitchFamily="34" charset="-122"/>
              </a:rPr>
              <a:t>分</a:t>
            </a:r>
          </a:p>
        </p:txBody>
      </p:sp>
      <p:sp>
        <p:nvSpPr>
          <p:cNvPr id="20" name="TextBox 19"/>
          <p:cNvSpPr txBox="1">
            <a:spLocks noChangeArrowheads="1"/>
          </p:cNvSpPr>
          <p:nvPr/>
        </p:nvSpPr>
        <p:spPr bwMode="auto">
          <a:xfrm>
            <a:off x="6117498" y="4870043"/>
            <a:ext cx="5002212" cy="363537"/>
          </a:xfrm>
          <a:prstGeom prst="rect">
            <a:avLst/>
          </a:prstGeom>
          <a:noFill/>
          <a:ln w="9525">
            <a:noFill/>
            <a:miter lim="800000"/>
          </a:ln>
        </p:spPr>
        <p:txBody>
          <a:bodyPr lIns="86521" tIns="43260" rIns="86521" bIns="43260">
            <a:spAutoFit/>
          </a:bodyPr>
          <a:lstStyle/>
          <a:p>
            <a:r>
              <a:rPr lang="zh-CN" altLang="en-US" b="1" kern="0" dirty="0" smtClean="0">
                <a:solidFill>
                  <a:srgbClr val="FFFF00"/>
                </a:solidFill>
                <a:latin typeface="Arial"/>
                <a:ea typeface="微软雅黑"/>
                <a:cs typeface="+mn-ea"/>
                <a:sym typeface="+mn-lt"/>
              </a:rPr>
              <a:t>中共十九届四中全会会议公报</a:t>
            </a:r>
            <a:endParaRPr lang="zh-CN" altLang="en-US" b="1" kern="0" dirty="0">
              <a:solidFill>
                <a:srgbClr val="FFFF00"/>
              </a:solidFill>
              <a:latin typeface="Arial"/>
              <a:ea typeface="微软雅黑"/>
              <a:cs typeface="+mn-ea"/>
              <a:sym typeface="+mn-lt"/>
            </a:endParaRPr>
          </a:p>
        </p:txBody>
      </p:sp>
      <p:pic>
        <p:nvPicPr>
          <p:cNvPr id="21" name="图片 20"/>
          <p:cNvPicPr>
            <a:picLocks noChangeAspect="1"/>
          </p:cNvPicPr>
          <p:nvPr/>
        </p:nvPicPr>
        <p:blipFill>
          <a:blip r:embed="rId7"/>
          <a:stretch>
            <a:fillRect/>
          </a:stretch>
        </p:blipFill>
        <p:spPr bwMode="auto">
          <a:xfrm>
            <a:off x="264680" y="0"/>
            <a:ext cx="3656156" cy="2266415"/>
          </a:xfrm>
          <a:prstGeom prst="rect">
            <a:avLst/>
          </a:prstGeom>
          <a:noFill/>
          <a:ln w="9525">
            <a:noFill/>
            <a:miter lim="800000"/>
          </a:ln>
        </p:spPr>
      </p:pic>
    </p:spTree>
  </p:cSld>
  <p:clrMapOvr>
    <a:masterClrMapping/>
  </p:clrMapOvr>
  <p:transition spd="slow" advTm="12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53"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nodeType="afterGroup">
                            <p:stCondLst>
                              <p:cond delay="2000"/>
                            </p:stCondLst>
                            <p:childTnLst>
                              <p:par>
                                <p:cTn id="23" presetID="2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nodeType="afterGroup">
                            <p:stCondLst>
                              <p:cond delay="2500"/>
                            </p:stCondLst>
                            <p:childTnLst>
                              <p:par>
                                <p:cTn id="27" presetID="53"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par>
                          <p:cTn id="32" fill="hold" nodeType="afterGroup">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nodeType="afterGroup">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nodeType="afterGroup">
                            <p:stCondLst>
                              <p:cond delay="4000"/>
                            </p:stCondLst>
                            <p:childTnLst>
                              <p:par>
                                <p:cTn id="41" presetID="22" presetClass="entr" presetSubtype="8"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nodeType="afterGroup">
                            <p:stCondLst>
                              <p:cond delay="4500"/>
                            </p:stCondLst>
                            <p:childTnLst>
                              <p:par>
                                <p:cTn id="45" presetID="53"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nodeType="afterGroup">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par>
                    <p:cTn id="58" fill="hold" nodeType="clickPar">
                      <p:stCondLst>
                        <p:cond delay="indefinite"/>
                        <p:cond evt="onBegin" delay="0">
                          <p:tn val="57"/>
                        </p:cond>
                      </p:stCondLst>
                      <p:childTnLst>
                        <p:par>
                          <p:cTn id="59" fill="hold" nodeType="afterGroup">
                            <p:stCondLst>
                              <p:cond delay="0"/>
                            </p:stCondLst>
                            <p:childTnLst>
                              <p:par>
                                <p:cTn id="60" presetID="16" presetClass="entr" presetSubtype="21"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arn(inVertical)">
                                      <p:cBhvr>
                                        <p:cTn id="62" dur="500"/>
                                        <p:tgtEl>
                                          <p:spTgt spid="27"/>
                                        </p:tgtEl>
                                      </p:cBhvr>
                                    </p:animEffect>
                                  </p:childTnLst>
                                </p:cTn>
                              </p:par>
                            </p:childTnLst>
                          </p:cTn>
                        </p:par>
                        <p:par>
                          <p:cTn id="63" fill="hold" nodeType="afterGroup">
                            <p:stCondLst>
                              <p:cond delay="6500"/>
                            </p:stCondLst>
                            <p:childTnLst>
                              <p:par>
                                <p:cTn id="64" presetID="22" presetClass="entr" presetSubtype="8" fill="hold"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childTnLst>
                          </p:cTn>
                        </p:par>
                        <p:par>
                          <p:cTn id="67" fill="hold" nodeType="afterGroup">
                            <p:stCondLst>
                              <p:cond delay="7000"/>
                            </p:stCondLst>
                            <p:childTnLst>
                              <p:par>
                                <p:cTn id="68" presetID="53" presetClass="entr" presetSubtype="0" fill="hold"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ppt_w</p:attrName>
                                        </p:attrNameLst>
                                      </p:cBhvr>
                                      <p:tavLst>
                                        <p:tav tm="0">
                                          <p:val>
                                            <p:fltVal val="0"/>
                                          </p:val>
                                        </p:tav>
                                        <p:tav tm="100000">
                                          <p:val>
                                            <p:strVal val="#ppt_w"/>
                                          </p:val>
                                        </p:tav>
                                      </p:tavLst>
                                    </p:anim>
                                    <p:anim calcmode="lin" valueType="num">
                                      <p:cBhvr>
                                        <p:cTn id="71" dur="500" fill="hold"/>
                                        <p:tgtEl>
                                          <p:spTgt spid="18"/>
                                        </p:tgtEl>
                                        <p:attrNameLst>
                                          <p:attrName>ppt_h</p:attrName>
                                        </p:attrNameLst>
                                      </p:cBhvr>
                                      <p:tavLst>
                                        <p:tav tm="0">
                                          <p:val>
                                            <p:fltVal val="0"/>
                                          </p:val>
                                        </p:tav>
                                        <p:tav tm="100000">
                                          <p:val>
                                            <p:strVal val="#ppt_h"/>
                                          </p:val>
                                        </p:tav>
                                      </p:tavLst>
                                    </p:anim>
                                    <p:animEffect transition="in" filter="fade">
                                      <p:cBhvr>
                                        <p:cTn id="72" dur="500"/>
                                        <p:tgtEl>
                                          <p:spTgt spid="18"/>
                                        </p:tgtEl>
                                      </p:cBhvr>
                                    </p:animEffect>
                                  </p:childTnLst>
                                </p:cTn>
                              </p:par>
                            </p:childTnLst>
                          </p:cTn>
                        </p:par>
                        <p:par>
                          <p:cTn id="73" fill="hold" nodeType="afterGroup">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500"/>
                                        <p:tgtEl>
                                          <p:spTgt spid="19"/>
                                        </p:tgtEl>
                                      </p:cBhvr>
                                    </p:animEffect>
                                  </p:childTnLst>
                                </p:cTn>
                              </p:par>
                            </p:childTnLst>
                          </p:cTn>
                        </p:par>
                        <p:par>
                          <p:cTn id="77" fill="hold" nodeType="afterGroup">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childTnLst>
                                </p:cTn>
                              </p:par>
                              <p:par>
                                <p:cTn id="81" presetID="2" presetClass="entr" presetSubtype="4" fill="hold"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4" grpId="0"/>
      <p:bldP spid="15"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stretch>
            <a:fillRect/>
          </a:stretch>
        </p:blipFill>
        <p:spPr bwMode="auto">
          <a:xfrm>
            <a:off x="0" y="0"/>
            <a:ext cx="12192000" cy="6858000"/>
          </a:xfrm>
          <a:prstGeom prst="rect">
            <a:avLst/>
          </a:prstGeom>
          <a:noFill/>
          <a:ln w="9525">
            <a:noFill/>
            <a:miter lim="800000"/>
          </a:ln>
        </p:spPr>
      </p:pic>
      <p:pic>
        <p:nvPicPr>
          <p:cNvPr id="25" name="图片 24"/>
          <p:cNvPicPr>
            <a:picLocks noChangeAspect="1" noChangeArrowheads="1"/>
          </p:cNvPicPr>
          <p:nvPr/>
        </p:nvPicPr>
        <p:blipFill>
          <a:blip r:embed="rId4"/>
          <a:stretch>
            <a:fillRect/>
          </a:stretch>
        </p:blipFill>
        <p:spPr bwMode="auto">
          <a:xfrm>
            <a:off x="4381500" y="1733541"/>
            <a:ext cx="3895725" cy="1501775"/>
          </a:xfrm>
          <a:prstGeom prst="rect">
            <a:avLst/>
          </a:prstGeom>
          <a:noFill/>
          <a:ln w="9525">
            <a:noFill/>
            <a:miter lim="800000"/>
          </a:ln>
        </p:spPr>
      </p:pic>
      <p:pic>
        <p:nvPicPr>
          <p:cNvPr id="3" name="图片 2"/>
          <p:cNvPicPr>
            <a:picLocks noChangeAspect="1" noChangeArrowheads="1"/>
          </p:cNvPicPr>
          <p:nvPr/>
        </p:nvPicPr>
        <p:blipFill>
          <a:blip r:embed="rId5"/>
          <a:stretch>
            <a:fillRect/>
          </a:stretch>
        </p:blipFill>
        <p:spPr bwMode="auto">
          <a:xfrm>
            <a:off x="3516313" y="1157278"/>
            <a:ext cx="1719262" cy="2319338"/>
          </a:xfrm>
          <a:prstGeom prst="rect">
            <a:avLst/>
          </a:prstGeom>
          <a:noFill/>
          <a:ln w="9525">
            <a:noFill/>
            <a:miter lim="800000"/>
          </a:ln>
        </p:spPr>
      </p:pic>
      <p:sp>
        <p:nvSpPr>
          <p:cNvPr id="26" name="TextBox 25"/>
          <p:cNvSpPr txBox="1">
            <a:spLocks noChangeArrowheads="1"/>
          </p:cNvSpPr>
          <p:nvPr/>
        </p:nvSpPr>
        <p:spPr bwMode="auto">
          <a:xfrm>
            <a:off x="5699125" y="1879591"/>
            <a:ext cx="1919288" cy="609600"/>
          </a:xfrm>
          <a:prstGeom prst="rect">
            <a:avLst/>
          </a:prstGeom>
          <a:noFill/>
          <a:ln w="9525">
            <a:noFill/>
            <a:miter lim="800000"/>
          </a:ln>
        </p:spPr>
        <p:txBody>
          <a:bodyPr wrap="none" lIns="86521" tIns="43260" rIns="86521" bIns="43260">
            <a:spAutoFit/>
          </a:bodyPr>
          <a:lstStyle/>
          <a:p>
            <a:r>
              <a:rPr lang="zh-CN" altLang="en-US" sz="3400" b="1">
                <a:solidFill>
                  <a:schemeClr val="bg1"/>
                </a:solidFill>
                <a:latin typeface="微软雅黑" pitchFamily="34" charset="-122"/>
                <a:ea typeface="微软雅黑" pitchFamily="34" charset="-122"/>
              </a:rPr>
              <a:t>第一部分</a:t>
            </a:r>
          </a:p>
        </p:txBody>
      </p:sp>
      <p:sp>
        <p:nvSpPr>
          <p:cNvPr id="27" name="TextBox 26"/>
          <p:cNvSpPr txBox="1">
            <a:spLocks noChangeArrowheads="1"/>
          </p:cNvSpPr>
          <p:nvPr/>
        </p:nvSpPr>
        <p:spPr bwMode="auto">
          <a:xfrm>
            <a:off x="3172238" y="3178455"/>
            <a:ext cx="6407208" cy="1749358"/>
          </a:xfrm>
          <a:prstGeom prst="rect">
            <a:avLst/>
          </a:prstGeom>
          <a:noFill/>
          <a:ln w="9525">
            <a:noFill/>
            <a:miter lim="800000"/>
          </a:ln>
        </p:spPr>
        <p:txBody>
          <a:bodyPr wrap="none" lIns="86521" tIns="43260" rIns="86521" bIns="43260">
            <a:spAutoFit/>
          </a:bodyPr>
          <a:lstStyle/>
          <a:p>
            <a:pPr algn="ctr"/>
            <a:r>
              <a:rPr lang="zh-CN" altLang="en-US" sz="5400" b="1" kern="0" dirty="0" smtClean="0">
                <a:solidFill>
                  <a:srgbClr val="BA2A21"/>
                </a:solidFill>
                <a:latin typeface="Arial"/>
                <a:ea typeface="微软雅黑"/>
                <a:cs typeface="+mn-ea"/>
                <a:sym typeface="+mn-lt"/>
              </a:rPr>
              <a:t>中共十九届四中全会</a:t>
            </a:r>
            <a:endParaRPr lang="en-US" altLang="zh-CN" sz="5400" b="1" kern="0" dirty="0" smtClean="0">
              <a:solidFill>
                <a:srgbClr val="BA2A21"/>
              </a:solidFill>
              <a:latin typeface="Arial"/>
              <a:ea typeface="微软雅黑"/>
              <a:cs typeface="+mn-ea"/>
              <a:sym typeface="+mn-lt"/>
            </a:endParaRPr>
          </a:p>
          <a:p>
            <a:pPr algn="ctr"/>
            <a:r>
              <a:rPr lang="zh-CN" altLang="en-US" sz="5400" b="1" kern="0" dirty="0" smtClean="0">
                <a:solidFill>
                  <a:srgbClr val="BA2A21"/>
                </a:solidFill>
                <a:latin typeface="Arial"/>
                <a:ea typeface="微软雅黑"/>
                <a:cs typeface="+mn-ea"/>
                <a:sym typeface="+mn-lt"/>
              </a:rPr>
              <a:t>会议背景</a:t>
            </a:r>
            <a:endParaRPr lang="zh-CN" altLang="en-US" sz="5400" b="1" kern="0" dirty="0">
              <a:solidFill>
                <a:srgbClr val="BA2A21"/>
              </a:solidFill>
              <a:latin typeface="Arial"/>
              <a:ea typeface="微软雅黑"/>
              <a:cs typeface="+mn-ea"/>
              <a:sym typeface="+mn-lt"/>
            </a:endParaRPr>
          </a:p>
        </p:txBody>
      </p:sp>
      <p:pic>
        <p:nvPicPr>
          <p:cNvPr id="7" name="图片 6"/>
          <p:cNvPicPr>
            <a:picLocks noChangeAspect="1"/>
          </p:cNvPicPr>
          <p:nvPr/>
        </p:nvPicPr>
        <p:blipFill>
          <a:blip r:embed="rId6"/>
          <a:stretch>
            <a:fillRect/>
          </a:stretch>
        </p:blipFill>
        <p:spPr bwMode="auto">
          <a:xfrm>
            <a:off x="-424198" y="-184925"/>
            <a:ext cx="4224150" cy="2618509"/>
          </a:xfrm>
          <a:prstGeom prst="rect">
            <a:avLst/>
          </a:prstGeom>
          <a:noFill/>
          <a:ln w="9525">
            <a:noFill/>
            <a:miter lim="800000"/>
          </a:ln>
        </p:spPr>
      </p:pic>
    </p:spTree>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nodeType="afterGroup">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59753E3-5706-4DA0-A560-3A1E5A4B0A08}"/>
              </a:ext>
            </a:extLst>
          </p:cNvPr>
          <p:cNvSpPr txBox="1"/>
          <p:nvPr/>
        </p:nvSpPr>
        <p:spPr>
          <a:xfrm>
            <a:off x="1714826" y="224609"/>
            <a:ext cx="6070274"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a:lnSpc>
                <a:spcPct val="150000"/>
              </a:lnSpc>
              <a:defRPr/>
            </a:pPr>
            <a:r>
              <a:rPr lang="zh-CN" altLang="en-US" sz="3200" kern="0" dirty="0" smtClean="0">
                <a:solidFill>
                  <a:schemeClr val="tx1"/>
                </a:solidFill>
                <a:latin typeface="Arial"/>
                <a:ea typeface="微软雅黑"/>
                <a:cs typeface="+mn-ea"/>
                <a:sym typeface="+mn-lt"/>
              </a:rPr>
              <a:t>中共十九届四中全会</a:t>
            </a:r>
            <a:r>
              <a:rPr kumimoji="0" lang="zh-CN" altLang="en-US" sz="3200" b="1"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j-cs"/>
              </a:rPr>
              <a:t>出</a:t>
            </a:r>
            <a:r>
              <a:rPr kumimoji="0" lang="zh-CN" altLang="en-US"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rPr>
              <a:t>席人员</a:t>
            </a:r>
            <a:endParaRPr kumimoji="0" lang="en-US" altLang="zh-CN"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
        <p:nvSpPr>
          <p:cNvPr id="9" name="文本框 11">
            <a:extLst>
              <a:ext uri="{FF2B5EF4-FFF2-40B4-BE49-F238E27FC236}">
                <a16:creationId xmlns:a16="http://schemas.microsoft.com/office/drawing/2014/main" id="{0C157032-F6D4-4F32-ADCC-1431F4F71999}"/>
              </a:ext>
            </a:extLst>
          </p:cNvPr>
          <p:cNvSpPr txBox="1"/>
          <p:nvPr/>
        </p:nvSpPr>
        <p:spPr>
          <a:xfrm>
            <a:off x="3564653" y="1650351"/>
            <a:ext cx="6602507" cy="500137"/>
          </a:xfrm>
          <a:prstGeom prst="rect">
            <a:avLst/>
          </a:prstGeom>
          <a:noFill/>
        </p:spPr>
        <p:txBody>
          <a:bodyPr wrap="square" lIns="68580" tIns="34290" rIns="68580" bIns="34290" rtlCol="0">
            <a:spAutoFit/>
          </a:bodyPr>
          <a:lstStyle/>
          <a:p>
            <a:pPr algn="ctr" defTabSz="1218936"/>
            <a:r>
              <a:rPr lang="zh-CN" altLang="en-US" sz="2800" b="1">
                <a:effectLst>
                  <a:reflection blurRad="6350" stA="55000" endA="300" endPos="45500" dir="5400000" sy="-100000" algn="bl" rotWithShape="0"/>
                </a:effectLst>
                <a:latin typeface="Impact"/>
                <a:ea typeface="微软雅黑"/>
              </a:rPr>
              <a:t>出席这次全会的人员</a:t>
            </a:r>
          </a:p>
        </p:txBody>
      </p:sp>
      <p:pic>
        <p:nvPicPr>
          <p:cNvPr id="10" name="图片 9">
            <a:extLst>
              <a:ext uri="{FF2B5EF4-FFF2-40B4-BE49-F238E27FC236}">
                <a16:creationId xmlns:a16="http://schemas.microsoft.com/office/drawing/2014/main" id="{0F7EB6DC-D35F-48B7-8DA4-EEAEA61EB8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4703" y="1704485"/>
            <a:ext cx="702647" cy="461112"/>
          </a:xfrm>
          <a:prstGeom prst="rect">
            <a:avLst/>
          </a:prstGeom>
        </p:spPr>
      </p:pic>
      <p:pic>
        <p:nvPicPr>
          <p:cNvPr id="11" name="图片 10">
            <a:extLst>
              <a:ext uri="{FF2B5EF4-FFF2-40B4-BE49-F238E27FC236}">
                <a16:creationId xmlns:a16="http://schemas.microsoft.com/office/drawing/2014/main" id="{B2AB7D7F-AEA9-4BB2-A036-30F8C9164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8719" y="1693533"/>
            <a:ext cx="702647" cy="461112"/>
          </a:xfrm>
          <a:prstGeom prst="rect">
            <a:avLst/>
          </a:prstGeom>
        </p:spPr>
      </p:pic>
      <p:grpSp>
        <p:nvGrpSpPr>
          <p:cNvPr id="16" name="组合 15">
            <a:extLst>
              <a:ext uri="{FF2B5EF4-FFF2-40B4-BE49-F238E27FC236}">
                <a16:creationId xmlns:a16="http://schemas.microsoft.com/office/drawing/2014/main" id="{5C52F9AA-9A06-4C97-8635-A2DFC813D3A8}"/>
              </a:ext>
            </a:extLst>
          </p:cNvPr>
          <p:cNvGrpSpPr/>
          <p:nvPr/>
        </p:nvGrpSpPr>
        <p:grpSpPr>
          <a:xfrm>
            <a:off x="1702880" y="2472745"/>
            <a:ext cx="2314578" cy="2314574"/>
            <a:chOff x="952499" y="1809751"/>
            <a:chExt cx="2314578" cy="2314574"/>
          </a:xfrm>
        </p:grpSpPr>
        <p:sp>
          <p:nvSpPr>
            <p:cNvPr id="17" name="椭圆 16">
              <a:extLst>
                <a:ext uri="{FF2B5EF4-FFF2-40B4-BE49-F238E27FC236}">
                  <a16:creationId xmlns:a16="http://schemas.microsoft.com/office/drawing/2014/main" id="{FCD6B340-8F8E-4ABA-BBEE-EC63AABAA6C1}"/>
                </a:ext>
              </a:extLst>
            </p:cNvPr>
            <p:cNvSpPr/>
            <p:nvPr/>
          </p:nvSpPr>
          <p:spPr>
            <a:xfrm>
              <a:off x="952499" y="1809751"/>
              <a:ext cx="2314578" cy="2314574"/>
            </a:xfrm>
            <a:prstGeom prst="ellipse">
              <a:avLst/>
            </a:prstGeom>
            <a:solidFill>
              <a:sysClr val="window" lastClr="FFFFFF"/>
            </a:solidFill>
            <a:ln w="25400" cap="flat" cmpd="sng" algn="ctr">
              <a:solidFill>
                <a:srgbClr val="DE171E"/>
              </a:solid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a:ln>
                  <a:noFill/>
                </a:ln>
                <a:effectLst/>
                <a:uLnTx/>
                <a:uFillTx/>
                <a:latin typeface="Agency FB" panose="020B0503020202020204" pitchFamily="34" charset="0"/>
                <a:ea typeface="华文楷体" panose="02010600040101010101" pitchFamily="2" charset="-122"/>
                <a:cs typeface="+mn-cs"/>
              </a:endParaRPr>
            </a:p>
          </p:txBody>
        </p:sp>
        <p:grpSp>
          <p:nvGrpSpPr>
            <p:cNvPr id="18" name="组合 17">
              <a:extLst>
                <a:ext uri="{FF2B5EF4-FFF2-40B4-BE49-F238E27FC236}">
                  <a16:creationId xmlns:a16="http://schemas.microsoft.com/office/drawing/2014/main" id="{049C214D-6C8B-4362-BE69-3484661ED483}"/>
                </a:ext>
              </a:extLst>
            </p:cNvPr>
            <p:cNvGrpSpPr/>
            <p:nvPr/>
          </p:nvGrpSpPr>
          <p:grpSpPr>
            <a:xfrm>
              <a:off x="1159179" y="2016428"/>
              <a:ext cx="1901222" cy="1901220"/>
              <a:chOff x="2080260" y="1901296"/>
              <a:chExt cx="2133600" cy="2133600"/>
            </a:xfrm>
          </p:grpSpPr>
          <p:sp>
            <p:nvSpPr>
              <p:cNvPr id="19" name="弧形 18">
                <a:extLst>
                  <a:ext uri="{FF2B5EF4-FFF2-40B4-BE49-F238E27FC236}">
                    <a16:creationId xmlns:a16="http://schemas.microsoft.com/office/drawing/2014/main" id="{9A51F70D-A933-4B46-96C1-C064B431AB1C}"/>
                  </a:ext>
                </a:extLst>
              </p:cNvPr>
              <p:cNvSpPr/>
              <p:nvPr/>
            </p:nvSpPr>
            <p:spPr>
              <a:xfrm>
                <a:off x="2080260" y="1901296"/>
                <a:ext cx="2133600" cy="2133600"/>
              </a:xfrm>
              <a:prstGeom prst="arc">
                <a:avLst>
                  <a:gd name="adj1" fmla="val 5590790"/>
                  <a:gd name="adj2" fmla="val 0"/>
                </a:avLst>
              </a:prstGeom>
              <a:noFill/>
              <a:ln w="190500" cap="rnd" cmpd="sng" algn="ctr">
                <a:solidFill>
                  <a:srgbClr val="DE171E"/>
                </a:solidFill>
                <a:prstDash val="solid"/>
                <a:roun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a:ln>
                    <a:noFill/>
                  </a:ln>
                  <a:effectLst/>
                  <a:uLnTx/>
                  <a:uFillTx/>
                  <a:latin typeface="Agency FB" panose="020B0503020202020204" pitchFamily="34" charset="0"/>
                  <a:ea typeface="华文楷体" panose="02010600040101010101" pitchFamily="2" charset="-122"/>
                  <a:cs typeface="+mn-cs"/>
                </a:endParaRPr>
              </a:p>
            </p:txBody>
          </p:sp>
          <p:sp>
            <p:nvSpPr>
              <p:cNvPr id="20" name="矩形 19">
                <a:extLst>
                  <a:ext uri="{FF2B5EF4-FFF2-40B4-BE49-F238E27FC236}">
                    <a16:creationId xmlns:a16="http://schemas.microsoft.com/office/drawing/2014/main" id="{2A2FD767-C390-4212-B4C1-B29EA9ABE2C4}"/>
                  </a:ext>
                </a:extLst>
              </p:cNvPr>
              <p:cNvSpPr/>
              <p:nvPr/>
            </p:nvSpPr>
            <p:spPr>
              <a:xfrm>
                <a:off x="2189246" y="2871949"/>
                <a:ext cx="1891595" cy="362664"/>
              </a:xfrm>
              <a:prstGeom prst="rect">
                <a:avLst/>
              </a:prstGeom>
            </p:spPr>
            <p:txBody>
              <a:bodyPr wrap="square">
                <a:spAutoFit/>
              </a:body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500" b="0" i="0" u="none" strike="noStrike" kern="0" cap="none" spc="0" normalizeH="0" baseline="0" noProof="0" dirty="0">
                    <a:ln>
                      <a:noFill/>
                    </a:ln>
                    <a:effectLst/>
                    <a:uLnTx/>
                    <a:uFillTx/>
                    <a:latin typeface="微软雅黑" pitchFamily="34" charset="-122"/>
                    <a:ea typeface="微软雅黑" pitchFamily="34" charset="-122"/>
                  </a:rPr>
                  <a:t>中央委员：</a:t>
                </a:r>
                <a:r>
                  <a:rPr kumimoji="0" lang="en-US" altLang="zh-CN" sz="1500" b="0" i="0" u="none" strike="noStrike" kern="0" cap="none" spc="0" normalizeH="0" baseline="0" noProof="0" dirty="0">
                    <a:ln>
                      <a:noFill/>
                    </a:ln>
                    <a:effectLst/>
                    <a:uLnTx/>
                    <a:uFillTx/>
                    <a:latin typeface="微软雅黑" pitchFamily="34" charset="-122"/>
                    <a:ea typeface="微软雅黑" pitchFamily="34" charset="-122"/>
                  </a:rPr>
                  <a:t>202</a:t>
                </a:r>
                <a:r>
                  <a:rPr kumimoji="0" lang="zh-CN" altLang="en-US" sz="1500" b="0" i="0" u="none" strike="noStrike" kern="0" cap="none" spc="0" normalizeH="0" baseline="0" noProof="0" dirty="0">
                    <a:ln>
                      <a:noFill/>
                    </a:ln>
                    <a:effectLst/>
                    <a:uLnTx/>
                    <a:uFillTx/>
                    <a:latin typeface="微软雅黑" pitchFamily="34" charset="-122"/>
                    <a:ea typeface="微软雅黑" pitchFamily="34" charset="-122"/>
                  </a:rPr>
                  <a:t>人</a:t>
                </a:r>
              </a:p>
            </p:txBody>
          </p:sp>
        </p:grpSp>
      </p:grpSp>
      <p:grpSp>
        <p:nvGrpSpPr>
          <p:cNvPr id="21" name="组合 20">
            <a:extLst>
              <a:ext uri="{FF2B5EF4-FFF2-40B4-BE49-F238E27FC236}">
                <a16:creationId xmlns:a16="http://schemas.microsoft.com/office/drawing/2014/main" id="{AEC7CD21-4A3B-42B9-946C-D6C611D04DBC}"/>
              </a:ext>
            </a:extLst>
          </p:cNvPr>
          <p:cNvGrpSpPr/>
          <p:nvPr/>
        </p:nvGrpSpPr>
        <p:grpSpPr>
          <a:xfrm>
            <a:off x="4380029" y="2483550"/>
            <a:ext cx="2314578" cy="2314574"/>
            <a:chOff x="3606875" y="1809751"/>
            <a:chExt cx="2314578" cy="2314574"/>
          </a:xfrm>
        </p:grpSpPr>
        <p:sp>
          <p:nvSpPr>
            <p:cNvPr id="22" name="椭圆 21">
              <a:extLst>
                <a:ext uri="{FF2B5EF4-FFF2-40B4-BE49-F238E27FC236}">
                  <a16:creationId xmlns:a16="http://schemas.microsoft.com/office/drawing/2014/main" id="{8DE6EE83-B102-41BE-A3CE-086D0F94A123}"/>
                </a:ext>
              </a:extLst>
            </p:cNvPr>
            <p:cNvSpPr/>
            <p:nvPr/>
          </p:nvSpPr>
          <p:spPr>
            <a:xfrm>
              <a:off x="3606875" y="1809751"/>
              <a:ext cx="2314578" cy="2314574"/>
            </a:xfrm>
            <a:prstGeom prst="ellipse">
              <a:avLst/>
            </a:prstGeom>
            <a:solidFill>
              <a:sysClr val="window" lastClr="FFFFFF"/>
            </a:solidFill>
            <a:ln w="25400" cap="flat" cmpd="sng" algn="ctr">
              <a:solidFill>
                <a:srgbClr val="DE171E"/>
              </a:solid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a:ln>
                  <a:noFill/>
                </a:ln>
                <a:effectLst/>
                <a:uLnTx/>
                <a:uFillTx/>
                <a:latin typeface="Agency FB" panose="020B0503020202020204" pitchFamily="34" charset="0"/>
                <a:ea typeface="华文楷体" panose="02010600040101010101" pitchFamily="2" charset="-122"/>
                <a:cs typeface="+mn-cs"/>
              </a:endParaRPr>
            </a:p>
          </p:txBody>
        </p:sp>
        <p:grpSp>
          <p:nvGrpSpPr>
            <p:cNvPr id="23" name="组合 22">
              <a:extLst>
                <a:ext uri="{FF2B5EF4-FFF2-40B4-BE49-F238E27FC236}">
                  <a16:creationId xmlns:a16="http://schemas.microsoft.com/office/drawing/2014/main" id="{83723354-D7AB-49DD-8F9B-D78AF41093E2}"/>
                </a:ext>
              </a:extLst>
            </p:cNvPr>
            <p:cNvGrpSpPr/>
            <p:nvPr/>
          </p:nvGrpSpPr>
          <p:grpSpPr>
            <a:xfrm>
              <a:off x="3819752" y="2016428"/>
              <a:ext cx="2097665" cy="1901220"/>
              <a:chOff x="2080260" y="1901296"/>
              <a:chExt cx="2354056" cy="2133600"/>
            </a:xfrm>
          </p:grpSpPr>
          <p:sp>
            <p:nvSpPr>
              <p:cNvPr id="24" name="弧形 23">
                <a:extLst>
                  <a:ext uri="{FF2B5EF4-FFF2-40B4-BE49-F238E27FC236}">
                    <a16:creationId xmlns:a16="http://schemas.microsoft.com/office/drawing/2014/main" id="{32A56AE9-690B-4482-9FEA-6A684A74756F}"/>
                  </a:ext>
                </a:extLst>
              </p:cNvPr>
              <p:cNvSpPr/>
              <p:nvPr/>
            </p:nvSpPr>
            <p:spPr>
              <a:xfrm>
                <a:off x="2080260" y="1901296"/>
                <a:ext cx="2133600" cy="2133600"/>
              </a:xfrm>
              <a:prstGeom prst="arc">
                <a:avLst>
                  <a:gd name="adj1" fmla="val 5590790"/>
                  <a:gd name="adj2" fmla="val 18135504"/>
                </a:avLst>
              </a:prstGeom>
              <a:noFill/>
              <a:ln w="190500" cap="rnd" cmpd="sng" algn="ctr">
                <a:solidFill>
                  <a:srgbClr val="DE171E"/>
                </a:solidFill>
                <a:prstDash val="solid"/>
                <a:roun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a:ln>
                    <a:noFill/>
                  </a:ln>
                  <a:effectLst/>
                  <a:uLnTx/>
                  <a:uFillTx/>
                  <a:latin typeface="Agency FB" panose="020B0503020202020204" pitchFamily="34" charset="0"/>
                  <a:ea typeface="华文楷体" panose="02010600040101010101" pitchFamily="2" charset="-122"/>
                  <a:cs typeface="+mn-cs"/>
                </a:endParaRPr>
              </a:p>
            </p:txBody>
          </p:sp>
          <p:sp>
            <p:nvSpPr>
              <p:cNvPr id="25" name="矩形 24">
                <a:extLst>
                  <a:ext uri="{FF2B5EF4-FFF2-40B4-BE49-F238E27FC236}">
                    <a16:creationId xmlns:a16="http://schemas.microsoft.com/office/drawing/2014/main" id="{AB3BD5B3-648C-49F4-B59D-0F0220A108E3}"/>
                  </a:ext>
                </a:extLst>
              </p:cNvPr>
              <p:cNvSpPr/>
              <p:nvPr/>
            </p:nvSpPr>
            <p:spPr>
              <a:xfrm>
                <a:off x="2122328" y="2790354"/>
                <a:ext cx="2311988" cy="362664"/>
              </a:xfrm>
              <a:prstGeom prst="rect">
                <a:avLst/>
              </a:prstGeom>
            </p:spPr>
            <p:txBody>
              <a:bodyPr wrap="none">
                <a:spAutoFit/>
              </a:bodyPr>
              <a:lstStyle/>
              <a:p>
                <a:pPr lvl="0" defTabSz="914400">
                  <a:defRPr/>
                </a:pPr>
                <a:r>
                  <a:rPr lang="zh-CN" altLang="en-US" sz="1500" kern="0" dirty="0">
                    <a:latin typeface="微软雅黑" pitchFamily="34" charset="-122"/>
                    <a:ea typeface="微软雅黑" pitchFamily="34" charset="-122"/>
                  </a:rPr>
                  <a:t>候补中央委员：</a:t>
                </a:r>
                <a:r>
                  <a:rPr lang="en-US" altLang="zh-CN" sz="1500" kern="0" dirty="0" smtClean="0">
                    <a:latin typeface="微软雅黑" pitchFamily="34" charset="-122"/>
                    <a:ea typeface="微软雅黑" pitchFamily="34" charset="-122"/>
                  </a:rPr>
                  <a:t>169</a:t>
                </a:r>
                <a:r>
                  <a:rPr lang="zh-CN" altLang="en-US" sz="1500" kern="0" dirty="0" smtClean="0">
                    <a:latin typeface="微软雅黑" pitchFamily="34" charset="-122"/>
                    <a:ea typeface="微软雅黑" pitchFamily="34" charset="-122"/>
                  </a:rPr>
                  <a:t>人</a:t>
                </a:r>
                <a:endParaRPr lang="zh-CN" altLang="en-US" sz="1500" kern="0" dirty="0">
                  <a:latin typeface="微软雅黑" pitchFamily="34" charset="-122"/>
                  <a:ea typeface="微软雅黑" pitchFamily="34" charset="-122"/>
                </a:endParaRPr>
              </a:p>
            </p:txBody>
          </p:sp>
        </p:grpSp>
      </p:grpSp>
      <p:sp>
        <p:nvSpPr>
          <p:cNvPr id="15" name="任意多边形 33">
            <a:extLst>
              <a:ext uri="{FF2B5EF4-FFF2-40B4-BE49-F238E27FC236}">
                <a16:creationId xmlns:a16="http://schemas.microsoft.com/office/drawing/2014/main" id="{7489235C-B1AD-46A9-BE9B-80ADE2E0A126}"/>
              </a:ext>
            </a:extLst>
          </p:cNvPr>
          <p:cNvSpPr/>
          <p:nvPr/>
        </p:nvSpPr>
        <p:spPr>
          <a:xfrm>
            <a:off x="3214754" y="4117362"/>
            <a:ext cx="630691" cy="1618840"/>
          </a:xfrm>
          <a:custGeom>
            <a:avLst/>
            <a:gdLst>
              <a:gd name="connsiteX0" fmla="*/ 50834 w 266772"/>
              <a:gd name="connsiteY0" fmla="*/ 116876 h 684743"/>
              <a:gd name="connsiteX1" fmla="*/ 56482 w 266772"/>
              <a:gd name="connsiteY1" fmla="*/ 116876 h 684743"/>
              <a:gd name="connsiteX2" fmla="*/ 96021 w 266772"/>
              <a:gd name="connsiteY2" fmla="*/ 116876 h 684743"/>
              <a:gd name="connsiteX3" fmla="*/ 97324 w 266772"/>
              <a:gd name="connsiteY3" fmla="*/ 130780 h 684743"/>
              <a:gd name="connsiteX4" fmla="*/ 98628 w 266772"/>
              <a:gd name="connsiteY4" fmla="*/ 140338 h 684743"/>
              <a:gd name="connsiteX5" fmla="*/ 100366 w 266772"/>
              <a:gd name="connsiteY5" fmla="*/ 151200 h 684743"/>
              <a:gd name="connsiteX6" fmla="*/ 102538 w 266772"/>
              <a:gd name="connsiteY6" fmla="*/ 163366 h 684743"/>
              <a:gd name="connsiteX7" fmla="*/ 106014 w 266772"/>
              <a:gd name="connsiteY7" fmla="*/ 175966 h 684743"/>
              <a:gd name="connsiteX8" fmla="*/ 109924 w 266772"/>
              <a:gd name="connsiteY8" fmla="*/ 189435 h 684743"/>
              <a:gd name="connsiteX9" fmla="*/ 114704 w 266772"/>
              <a:gd name="connsiteY9" fmla="*/ 203338 h 684743"/>
              <a:gd name="connsiteX10" fmla="*/ 116441 w 266772"/>
              <a:gd name="connsiteY10" fmla="*/ 194214 h 684743"/>
              <a:gd name="connsiteX11" fmla="*/ 119048 w 266772"/>
              <a:gd name="connsiteY11" fmla="*/ 185524 h 684743"/>
              <a:gd name="connsiteX12" fmla="*/ 121221 w 266772"/>
              <a:gd name="connsiteY12" fmla="*/ 177269 h 684743"/>
              <a:gd name="connsiteX13" fmla="*/ 123828 w 266772"/>
              <a:gd name="connsiteY13" fmla="*/ 169883 h 684743"/>
              <a:gd name="connsiteX14" fmla="*/ 128172 w 266772"/>
              <a:gd name="connsiteY14" fmla="*/ 158586 h 684743"/>
              <a:gd name="connsiteX15" fmla="*/ 130345 w 266772"/>
              <a:gd name="connsiteY15" fmla="*/ 154242 h 684743"/>
              <a:gd name="connsiteX16" fmla="*/ 120786 w 266772"/>
              <a:gd name="connsiteY16" fmla="*/ 144683 h 684743"/>
              <a:gd name="connsiteX17" fmla="*/ 133386 w 266772"/>
              <a:gd name="connsiteY17" fmla="*/ 131649 h 684743"/>
              <a:gd name="connsiteX18" fmla="*/ 146421 w 266772"/>
              <a:gd name="connsiteY18" fmla="*/ 144683 h 684743"/>
              <a:gd name="connsiteX19" fmla="*/ 136862 w 266772"/>
              <a:gd name="connsiteY19" fmla="*/ 154242 h 684743"/>
              <a:gd name="connsiteX20" fmla="*/ 138600 w 266772"/>
              <a:gd name="connsiteY20" fmla="*/ 158586 h 684743"/>
              <a:gd name="connsiteX21" fmla="*/ 142945 w 266772"/>
              <a:gd name="connsiteY21" fmla="*/ 169883 h 684743"/>
              <a:gd name="connsiteX22" fmla="*/ 145552 w 266772"/>
              <a:gd name="connsiteY22" fmla="*/ 177269 h 684743"/>
              <a:gd name="connsiteX23" fmla="*/ 148159 w 266772"/>
              <a:gd name="connsiteY23" fmla="*/ 185524 h 684743"/>
              <a:gd name="connsiteX24" fmla="*/ 150331 w 266772"/>
              <a:gd name="connsiteY24" fmla="*/ 194214 h 684743"/>
              <a:gd name="connsiteX25" fmla="*/ 152069 w 266772"/>
              <a:gd name="connsiteY25" fmla="*/ 203338 h 684743"/>
              <a:gd name="connsiteX26" fmla="*/ 157283 w 266772"/>
              <a:gd name="connsiteY26" fmla="*/ 189435 h 684743"/>
              <a:gd name="connsiteX27" fmla="*/ 161193 w 266772"/>
              <a:gd name="connsiteY27" fmla="*/ 175966 h 684743"/>
              <a:gd name="connsiteX28" fmla="*/ 164234 w 266772"/>
              <a:gd name="connsiteY28" fmla="*/ 163366 h 684743"/>
              <a:gd name="connsiteX29" fmla="*/ 166841 w 266772"/>
              <a:gd name="connsiteY29" fmla="*/ 151200 h 684743"/>
              <a:gd name="connsiteX30" fmla="*/ 168579 w 266772"/>
              <a:gd name="connsiteY30" fmla="*/ 140338 h 684743"/>
              <a:gd name="connsiteX31" fmla="*/ 169883 w 266772"/>
              <a:gd name="connsiteY31" fmla="*/ 130780 h 684743"/>
              <a:gd name="connsiteX32" fmla="*/ 171186 w 266772"/>
              <a:gd name="connsiteY32" fmla="*/ 116876 h 684743"/>
              <a:gd name="connsiteX33" fmla="*/ 210290 w 266772"/>
              <a:gd name="connsiteY33" fmla="*/ 116876 h 684743"/>
              <a:gd name="connsiteX34" fmla="*/ 215938 w 266772"/>
              <a:gd name="connsiteY34" fmla="*/ 116876 h 684743"/>
              <a:gd name="connsiteX35" fmla="*/ 221586 w 266772"/>
              <a:gd name="connsiteY35" fmla="*/ 117745 h 684743"/>
              <a:gd name="connsiteX36" fmla="*/ 227234 w 266772"/>
              <a:gd name="connsiteY36" fmla="*/ 119049 h 684743"/>
              <a:gd name="connsiteX37" fmla="*/ 232448 w 266772"/>
              <a:gd name="connsiteY37" fmla="*/ 121221 h 684743"/>
              <a:gd name="connsiteX38" fmla="*/ 237227 w 266772"/>
              <a:gd name="connsiteY38" fmla="*/ 123393 h 684743"/>
              <a:gd name="connsiteX39" fmla="*/ 242007 w 266772"/>
              <a:gd name="connsiteY39" fmla="*/ 126435 h 684743"/>
              <a:gd name="connsiteX40" fmla="*/ 246352 w 266772"/>
              <a:gd name="connsiteY40" fmla="*/ 129476 h 684743"/>
              <a:gd name="connsiteX41" fmla="*/ 250262 w 266772"/>
              <a:gd name="connsiteY41" fmla="*/ 133387 h 684743"/>
              <a:gd name="connsiteX42" fmla="*/ 254172 w 266772"/>
              <a:gd name="connsiteY42" fmla="*/ 137297 h 684743"/>
              <a:gd name="connsiteX43" fmla="*/ 257214 w 266772"/>
              <a:gd name="connsiteY43" fmla="*/ 141642 h 684743"/>
              <a:gd name="connsiteX44" fmla="*/ 260255 w 266772"/>
              <a:gd name="connsiteY44" fmla="*/ 146421 h 684743"/>
              <a:gd name="connsiteX45" fmla="*/ 262427 w 266772"/>
              <a:gd name="connsiteY45" fmla="*/ 151200 h 684743"/>
              <a:gd name="connsiteX46" fmla="*/ 264600 w 266772"/>
              <a:gd name="connsiteY46" fmla="*/ 156414 h 684743"/>
              <a:gd name="connsiteX47" fmla="*/ 265903 w 266772"/>
              <a:gd name="connsiteY47" fmla="*/ 162062 h 684743"/>
              <a:gd name="connsiteX48" fmla="*/ 266772 w 266772"/>
              <a:gd name="connsiteY48" fmla="*/ 167276 h 684743"/>
              <a:gd name="connsiteX49" fmla="*/ 266772 w 266772"/>
              <a:gd name="connsiteY49" fmla="*/ 173359 h 684743"/>
              <a:gd name="connsiteX50" fmla="*/ 266772 w 266772"/>
              <a:gd name="connsiteY50" fmla="*/ 371917 h 684743"/>
              <a:gd name="connsiteX51" fmla="*/ 266338 w 266772"/>
              <a:gd name="connsiteY51" fmla="*/ 376262 h 684743"/>
              <a:gd name="connsiteX52" fmla="*/ 265034 w 266772"/>
              <a:gd name="connsiteY52" fmla="*/ 380172 h 684743"/>
              <a:gd name="connsiteX53" fmla="*/ 263296 w 266772"/>
              <a:gd name="connsiteY53" fmla="*/ 384082 h 684743"/>
              <a:gd name="connsiteX54" fmla="*/ 260689 w 266772"/>
              <a:gd name="connsiteY54" fmla="*/ 387124 h 684743"/>
              <a:gd name="connsiteX55" fmla="*/ 257214 w 266772"/>
              <a:gd name="connsiteY55" fmla="*/ 389730 h 684743"/>
              <a:gd name="connsiteX56" fmla="*/ 253738 w 266772"/>
              <a:gd name="connsiteY56" fmla="*/ 391903 h 684743"/>
              <a:gd name="connsiteX57" fmla="*/ 249827 w 266772"/>
              <a:gd name="connsiteY57" fmla="*/ 393206 h 684743"/>
              <a:gd name="connsiteX58" fmla="*/ 245048 w 266772"/>
              <a:gd name="connsiteY58" fmla="*/ 393641 h 684743"/>
              <a:gd name="connsiteX59" fmla="*/ 240703 w 266772"/>
              <a:gd name="connsiteY59" fmla="*/ 393206 h 684743"/>
              <a:gd name="connsiteX60" fmla="*/ 236793 w 266772"/>
              <a:gd name="connsiteY60" fmla="*/ 391903 h 684743"/>
              <a:gd name="connsiteX61" fmla="*/ 233317 w 266772"/>
              <a:gd name="connsiteY61" fmla="*/ 389730 h 684743"/>
              <a:gd name="connsiteX62" fmla="*/ 229841 w 266772"/>
              <a:gd name="connsiteY62" fmla="*/ 387124 h 684743"/>
              <a:gd name="connsiteX63" fmla="*/ 227234 w 266772"/>
              <a:gd name="connsiteY63" fmla="*/ 384082 h 684743"/>
              <a:gd name="connsiteX64" fmla="*/ 225062 w 266772"/>
              <a:gd name="connsiteY64" fmla="*/ 380172 h 684743"/>
              <a:gd name="connsiteX65" fmla="*/ 224193 w 266772"/>
              <a:gd name="connsiteY65" fmla="*/ 376262 h 684743"/>
              <a:gd name="connsiteX66" fmla="*/ 223759 w 266772"/>
              <a:gd name="connsiteY66" fmla="*/ 371917 h 684743"/>
              <a:gd name="connsiteX67" fmla="*/ 223759 w 266772"/>
              <a:gd name="connsiteY67" fmla="*/ 205510 h 684743"/>
              <a:gd name="connsiteX68" fmla="*/ 202469 w 266772"/>
              <a:gd name="connsiteY68" fmla="*/ 205510 h 684743"/>
              <a:gd name="connsiteX69" fmla="*/ 202469 w 266772"/>
              <a:gd name="connsiteY69" fmla="*/ 657805 h 684743"/>
              <a:gd name="connsiteX70" fmla="*/ 202469 w 266772"/>
              <a:gd name="connsiteY70" fmla="*/ 660412 h 684743"/>
              <a:gd name="connsiteX71" fmla="*/ 202034 w 266772"/>
              <a:gd name="connsiteY71" fmla="*/ 663019 h 684743"/>
              <a:gd name="connsiteX72" fmla="*/ 201165 w 266772"/>
              <a:gd name="connsiteY72" fmla="*/ 665626 h 684743"/>
              <a:gd name="connsiteX73" fmla="*/ 200296 w 266772"/>
              <a:gd name="connsiteY73" fmla="*/ 668233 h 684743"/>
              <a:gd name="connsiteX74" fmla="*/ 197690 w 266772"/>
              <a:gd name="connsiteY74" fmla="*/ 673012 h 684743"/>
              <a:gd name="connsiteX75" fmla="*/ 194648 w 266772"/>
              <a:gd name="connsiteY75" fmla="*/ 676923 h 684743"/>
              <a:gd name="connsiteX76" fmla="*/ 190303 w 266772"/>
              <a:gd name="connsiteY76" fmla="*/ 680398 h 684743"/>
              <a:gd name="connsiteX77" fmla="*/ 185959 w 266772"/>
              <a:gd name="connsiteY77" fmla="*/ 683005 h 684743"/>
              <a:gd name="connsiteX78" fmla="*/ 183352 w 266772"/>
              <a:gd name="connsiteY78" fmla="*/ 683874 h 684743"/>
              <a:gd name="connsiteX79" fmla="*/ 180745 w 266772"/>
              <a:gd name="connsiteY79" fmla="*/ 684309 h 684743"/>
              <a:gd name="connsiteX80" fmla="*/ 178138 w 266772"/>
              <a:gd name="connsiteY80" fmla="*/ 684743 h 684743"/>
              <a:gd name="connsiteX81" fmla="*/ 175097 w 266772"/>
              <a:gd name="connsiteY81" fmla="*/ 684743 h 684743"/>
              <a:gd name="connsiteX82" fmla="*/ 172490 w 266772"/>
              <a:gd name="connsiteY82" fmla="*/ 684743 h 684743"/>
              <a:gd name="connsiteX83" fmla="*/ 169883 w 266772"/>
              <a:gd name="connsiteY83" fmla="*/ 684309 h 684743"/>
              <a:gd name="connsiteX84" fmla="*/ 167276 w 266772"/>
              <a:gd name="connsiteY84" fmla="*/ 683874 h 684743"/>
              <a:gd name="connsiteX85" fmla="*/ 164669 w 266772"/>
              <a:gd name="connsiteY85" fmla="*/ 683005 h 684743"/>
              <a:gd name="connsiteX86" fmla="*/ 159890 w 266772"/>
              <a:gd name="connsiteY86" fmla="*/ 680398 h 684743"/>
              <a:gd name="connsiteX87" fmla="*/ 155979 w 266772"/>
              <a:gd name="connsiteY87" fmla="*/ 676923 h 684743"/>
              <a:gd name="connsiteX88" fmla="*/ 152503 w 266772"/>
              <a:gd name="connsiteY88" fmla="*/ 673012 h 684743"/>
              <a:gd name="connsiteX89" fmla="*/ 149897 w 266772"/>
              <a:gd name="connsiteY89" fmla="*/ 668233 h 684743"/>
              <a:gd name="connsiteX90" fmla="*/ 149028 w 266772"/>
              <a:gd name="connsiteY90" fmla="*/ 665626 h 684743"/>
              <a:gd name="connsiteX91" fmla="*/ 148593 w 266772"/>
              <a:gd name="connsiteY91" fmla="*/ 663019 h 684743"/>
              <a:gd name="connsiteX92" fmla="*/ 148159 w 266772"/>
              <a:gd name="connsiteY92" fmla="*/ 660412 h 684743"/>
              <a:gd name="connsiteX93" fmla="*/ 148159 w 266772"/>
              <a:gd name="connsiteY93" fmla="*/ 657805 h 684743"/>
              <a:gd name="connsiteX94" fmla="*/ 148159 w 266772"/>
              <a:gd name="connsiteY94" fmla="*/ 393641 h 684743"/>
              <a:gd name="connsiteX95" fmla="*/ 124262 w 266772"/>
              <a:gd name="connsiteY95" fmla="*/ 393641 h 684743"/>
              <a:gd name="connsiteX96" fmla="*/ 124262 w 266772"/>
              <a:gd name="connsiteY96" fmla="*/ 657805 h 684743"/>
              <a:gd name="connsiteX97" fmla="*/ 124262 w 266772"/>
              <a:gd name="connsiteY97" fmla="*/ 660412 h 684743"/>
              <a:gd name="connsiteX98" fmla="*/ 123828 w 266772"/>
              <a:gd name="connsiteY98" fmla="*/ 663019 h 684743"/>
              <a:gd name="connsiteX99" fmla="*/ 122959 w 266772"/>
              <a:gd name="connsiteY99" fmla="*/ 665626 h 684743"/>
              <a:gd name="connsiteX100" fmla="*/ 122090 w 266772"/>
              <a:gd name="connsiteY100" fmla="*/ 668233 h 684743"/>
              <a:gd name="connsiteX101" fmla="*/ 119483 w 266772"/>
              <a:gd name="connsiteY101" fmla="*/ 673012 h 684743"/>
              <a:gd name="connsiteX102" fmla="*/ 116007 w 266772"/>
              <a:gd name="connsiteY102" fmla="*/ 676923 h 684743"/>
              <a:gd name="connsiteX103" fmla="*/ 112097 w 266772"/>
              <a:gd name="connsiteY103" fmla="*/ 680398 h 684743"/>
              <a:gd name="connsiteX104" fmla="*/ 107752 w 266772"/>
              <a:gd name="connsiteY104" fmla="*/ 683005 h 684743"/>
              <a:gd name="connsiteX105" fmla="*/ 105145 w 266772"/>
              <a:gd name="connsiteY105" fmla="*/ 683874 h 684743"/>
              <a:gd name="connsiteX106" fmla="*/ 102538 w 266772"/>
              <a:gd name="connsiteY106" fmla="*/ 684309 h 684743"/>
              <a:gd name="connsiteX107" fmla="*/ 99931 w 266772"/>
              <a:gd name="connsiteY107" fmla="*/ 684743 h 684743"/>
              <a:gd name="connsiteX108" fmla="*/ 96890 w 266772"/>
              <a:gd name="connsiteY108" fmla="*/ 684743 h 684743"/>
              <a:gd name="connsiteX109" fmla="*/ 91676 w 266772"/>
              <a:gd name="connsiteY109" fmla="*/ 684743 h 684743"/>
              <a:gd name="connsiteX110" fmla="*/ 89069 w 266772"/>
              <a:gd name="connsiteY110" fmla="*/ 684743 h 684743"/>
              <a:gd name="connsiteX111" fmla="*/ 86462 w 266772"/>
              <a:gd name="connsiteY111" fmla="*/ 684309 h 684743"/>
              <a:gd name="connsiteX112" fmla="*/ 83855 w 266772"/>
              <a:gd name="connsiteY112" fmla="*/ 683874 h 684743"/>
              <a:gd name="connsiteX113" fmla="*/ 81248 w 266772"/>
              <a:gd name="connsiteY113" fmla="*/ 683005 h 684743"/>
              <a:gd name="connsiteX114" fmla="*/ 76469 w 266772"/>
              <a:gd name="connsiteY114" fmla="*/ 680398 h 684743"/>
              <a:gd name="connsiteX115" fmla="*/ 72558 w 266772"/>
              <a:gd name="connsiteY115" fmla="*/ 676923 h 684743"/>
              <a:gd name="connsiteX116" fmla="*/ 69082 w 266772"/>
              <a:gd name="connsiteY116" fmla="*/ 673012 h 684743"/>
              <a:gd name="connsiteX117" fmla="*/ 66476 w 266772"/>
              <a:gd name="connsiteY117" fmla="*/ 668233 h 684743"/>
              <a:gd name="connsiteX118" fmla="*/ 65607 w 266772"/>
              <a:gd name="connsiteY118" fmla="*/ 665626 h 684743"/>
              <a:gd name="connsiteX119" fmla="*/ 65172 w 266772"/>
              <a:gd name="connsiteY119" fmla="*/ 663019 h 684743"/>
              <a:gd name="connsiteX120" fmla="*/ 64738 w 266772"/>
              <a:gd name="connsiteY120" fmla="*/ 660412 h 684743"/>
              <a:gd name="connsiteX121" fmla="*/ 64738 w 266772"/>
              <a:gd name="connsiteY121" fmla="*/ 657805 h 684743"/>
              <a:gd name="connsiteX122" fmla="*/ 64738 w 266772"/>
              <a:gd name="connsiteY122" fmla="*/ 205510 h 684743"/>
              <a:gd name="connsiteX123" fmla="*/ 43448 w 266772"/>
              <a:gd name="connsiteY123" fmla="*/ 205510 h 684743"/>
              <a:gd name="connsiteX124" fmla="*/ 43448 w 266772"/>
              <a:gd name="connsiteY124" fmla="*/ 371917 h 684743"/>
              <a:gd name="connsiteX125" fmla="*/ 43013 w 266772"/>
              <a:gd name="connsiteY125" fmla="*/ 376262 h 684743"/>
              <a:gd name="connsiteX126" fmla="*/ 41710 w 266772"/>
              <a:gd name="connsiteY126" fmla="*/ 380606 h 684743"/>
              <a:gd name="connsiteX127" fmla="*/ 39538 w 266772"/>
              <a:gd name="connsiteY127" fmla="*/ 384082 h 684743"/>
              <a:gd name="connsiteX128" fmla="*/ 36931 w 266772"/>
              <a:gd name="connsiteY128" fmla="*/ 387558 h 684743"/>
              <a:gd name="connsiteX129" fmla="*/ 33455 w 266772"/>
              <a:gd name="connsiteY129" fmla="*/ 390165 h 684743"/>
              <a:gd name="connsiteX130" fmla="*/ 29979 w 266772"/>
              <a:gd name="connsiteY130" fmla="*/ 391903 h 684743"/>
              <a:gd name="connsiteX131" fmla="*/ 25634 w 266772"/>
              <a:gd name="connsiteY131" fmla="*/ 393206 h 684743"/>
              <a:gd name="connsiteX132" fmla="*/ 21289 w 266772"/>
              <a:gd name="connsiteY132" fmla="*/ 393641 h 684743"/>
              <a:gd name="connsiteX133" fmla="*/ 16945 w 266772"/>
              <a:gd name="connsiteY133" fmla="*/ 393206 h 684743"/>
              <a:gd name="connsiteX134" fmla="*/ 13034 w 266772"/>
              <a:gd name="connsiteY134" fmla="*/ 391468 h 684743"/>
              <a:gd name="connsiteX135" fmla="*/ 9558 w 266772"/>
              <a:gd name="connsiteY135" fmla="*/ 389730 h 684743"/>
              <a:gd name="connsiteX136" fmla="*/ 6082 w 266772"/>
              <a:gd name="connsiteY136" fmla="*/ 386689 h 684743"/>
              <a:gd name="connsiteX137" fmla="*/ 3476 w 266772"/>
              <a:gd name="connsiteY137" fmla="*/ 383648 h 684743"/>
              <a:gd name="connsiteX138" fmla="*/ 1738 w 266772"/>
              <a:gd name="connsiteY138" fmla="*/ 379737 h 684743"/>
              <a:gd name="connsiteX139" fmla="*/ 434 w 266772"/>
              <a:gd name="connsiteY139" fmla="*/ 375393 h 684743"/>
              <a:gd name="connsiteX140" fmla="*/ 0 w 266772"/>
              <a:gd name="connsiteY140" fmla="*/ 371048 h 684743"/>
              <a:gd name="connsiteX141" fmla="*/ 0 w 266772"/>
              <a:gd name="connsiteY141" fmla="*/ 173359 h 684743"/>
              <a:gd name="connsiteX142" fmla="*/ 434 w 266772"/>
              <a:gd name="connsiteY142" fmla="*/ 167276 h 684743"/>
              <a:gd name="connsiteX143" fmla="*/ 1303 w 266772"/>
              <a:gd name="connsiteY143" fmla="*/ 162062 h 684743"/>
              <a:gd name="connsiteX144" fmla="*/ 2607 w 266772"/>
              <a:gd name="connsiteY144" fmla="*/ 156414 h 684743"/>
              <a:gd name="connsiteX145" fmla="*/ 4345 w 266772"/>
              <a:gd name="connsiteY145" fmla="*/ 151200 h 684743"/>
              <a:gd name="connsiteX146" fmla="*/ 6951 w 266772"/>
              <a:gd name="connsiteY146" fmla="*/ 146421 h 684743"/>
              <a:gd name="connsiteX147" fmla="*/ 9558 w 266772"/>
              <a:gd name="connsiteY147" fmla="*/ 141642 h 684743"/>
              <a:gd name="connsiteX148" fmla="*/ 13034 w 266772"/>
              <a:gd name="connsiteY148" fmla="*/ 137297 h 684743"/>
              <a:gd name="connsiteX149" fmla="*/ 16510 w 266772"/>
              <a:gd name="connsiteY149" fmla="*/ 133387 h 684743"/>
              <a:gd name="connsiteX150" fmla="*/ 20855 w 266772"/>
              <a:gd name="connsiteY150" fmla="*/ 129476 h 684743"/>
              <a:gd name="connsiteX151" fmla="*/ 25200 w 266772"/>
              <a:gd name="connsiteY151" fmla="*/ 126435 h 684743"/>
              <a:gd name="connsiteX152" fmla="*/ 29545 w 266772"/>
              <a:gd name="connsiteY152" fmla="*/ 123393 h 684743"/>
              <a:gd name="connsiteX153" fmla="*/ 34758 w 266772"/>
              <a:gd name="connsiteY153" fmla="*/ 121221 h 684743"/>
              <a:gd name="connsiteX154" fmla="*/ 39972 w 266772"/>
              <a:gd name="connsiteY154" fmla="*/ 119049 h 684743"/>
              <a:gd name="connsiteX155" fmla="*/ 45186 w 266772"/>
              <a:gd name="connsiteY155" fmla="*/ 117745 h 684743"/>
              <a:gd name="connsiteX156" fmla="*/ 133759 w 266772"/>
              <a:gd name="connsiteY156" fmla="*/ 0 h 684743"/>
              <a:gd name="connsiteX157" fmla="*/ 185959 w 266772"/>
              <a:gd name="connsiteY157" fmla="*/ 52200 h 684743"/>
              <a:gd name="connsiteX158" fmla="*/ 133759 w 266772"/>
              <a:gd name="connsiteY158" fmla="*/ 104400 h 684743"/>
              <a:gd name="connsiteX159" fmla="*/ 81559 w 266772"/>
              <a:gd name="connsiteY159" fmla="*/ 52200 h 684743"/>
              <a:gd name="connsiteX160" fmla="*/ 133759 w 266772"/>
              <a:gd name="connsiteY160" fmla="*/ 0 h 684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266772" h="684743">
                <a:moveTo>
                  <a:pt x="50834" y="116876"/>
                </a:moveTo>
                <a:lnTo>
                  <a:pt x="56482" y="116876"/>
                </a:lnTo>
                <a:lnTo>
                  <a:pt x="96021" y="116876"/>
                </a:lnTo>
                <a:lnTo>
                  <a:pt x="97324" y="130780"/>
                </a:lnTo>
                <a:lnTo>
                  <a:pt x="98628" y="140338"/>
                </a:lnTo>
                <a:lnTo>
                  <a:pt x="100366" y="151200"/>
                </a:lnTo>
                <a:lnTo>
                  <a:pt x="102538" y="163366"/>
                </a:lnTo>
                <a:lnTo>
                  <a:pt x="106014" y="175966"/>
                </a:lnTo>
                <a:lnTo>
                  <a:pt x="109924" y="189435"/>
                </a:lnTo>
                <a:lnTo>
                  <a:pt x="114704" y="203338"/>
                </a:lnTo>
                <a:lnTo>
                  <a:pt x="116441" y="194214"/>
                </a:lnTo>
                <a:lnTo>
                  <a:pt x="119048" y="185524"/>
                </a:lnTo>
                <a:lnTo>
                  <a:pt x="121221" y="177269"/>
                </a:lnTo>
                <a:lnTo>
                  <a:pt x="123828" y="169883"/>
                </a:lnTo>
                <a:lnTo>
                  <a:pt x="128172" y="158586"/>
                </a:lnTo>
                <a:lnTo>
                  <a:pt x="130345" y="154242"/>
                </a:lnTo>
                <a:lnTo>
                  <a:pt x="120786" y="144683"/>
                </a:lnTo>
                <a:lnTo>
                  <a:pt x="133386" y="131649"/>
                </a:lnTo>
                <a:lnTo>
                  <a:pt x="146421" y="144683"/>
                </a:lnTo>
                <a:lnTo>
                  <a:pt x="136862" y="154242"/>
                </a:lnTo>
                <a:lnTo>
                  <a:pt x="138600" y="158586"/>
                </a:lnTo>
                <a:lnTo>
                  <a:pt x="142945" y="169883"/>
                </a:lnTo>
                <a:lnTo>
                  <a:pt x="145552" y="177269"/>
                </a:lnTo>
                <a:lnTo>
                  <a:pt x="148159" y="185524"/>
                </a:lnTo>
                <a:lnTo>
                  <a:pt x="150331" y="194214"/>
                </a:lnTo>
                <a:lnTo>
                  <a:pt x="152069" y="203338"/>
                </a:lnTo>
                <a:lnTo>
                  <a:pt x="157283" y="189435"/>
                </a:lnTo>
                <a:lnTo>
                  <a:pt x="161193" y="175966"/>
                </a:lnTo>
                <a:lnTo>
                  <a:pt x="164234" y="163366"/>
                </a:lnTo>
                <a:lnTo>
                  <a:pt x="166841" y="151200"/>
                </a:lnTo>
                <a:lnTo>
                  <a:pt x="168579" y="140338"/>
                </a:lnTo>
                <a:lnTo>
                  <a:pt x="169883" y="130780"/>
                </a:lnTo>
                <a:lnTo>
                  <a:pt x="171186" y="116876"/>
                </a:lnTo>
                <a:lnTo>
                  <a:pt x="210290" y="116876"/>
                </a:lnTo>
                <a:lnTo>
                  <a:pt x="215938" y="116876"/>
                </a:lnTo>
                <a:lnTo>
                  <a:pt x="221586" y="117745"/>
                </a:lnTo>
                <a:lnTo>
                  <a:pt x="227234" y="119049"/>
                </a:lnTo>
                <a:lnTo>
                  <a:pt x="232448" y="121221"/>
                </a:lnTo>
                <a:lnTo>
                  <a:pt x="237227" y="123393"/>
                </a:lnTo>
                <a:lnTo>
                  <a:pt x="242007" y="126435"/>
                </a:lnTo>
                <a:lnTo>
                  <a:pt x="246352" y="129476"/>
                </a:lnTo>
                <a:lnTo>
                  <a:pt x="250262" y="133387"/>
                </a:lnTo>
                <a:lnTo>
                  <a:pt x="254172" y="137297"/>
                </a:lnTo>
                <a:lnTo>
                  <a:pt x="257214" y="141642"/>
                </a:lnTo>
                <a:lnTo>
                  <a:pt x="260255" y="146421"/>
                </a:lnTo>
                <a:lnTo>
                  <a:pt x="262427" y="151200"/>
                </a:lnTo>
                <a:lnTo>
                  <a:pt x="264600" y="156414"/>
                </a:lnTo>
                <a:lnTo>
                  <a:pt x="265903" y="162062"/>
                </a:lnTo>
                <a:lnTo>
                  <a:pt x="266772" y="167276"/>
                </a:lnTo>
                <a:lnTo>
                  <a:pt x="266772" y="173359"/>
                </a:lnTo>
                <a:lnTo>
                  <a:pt x="266772" y="371917"/>
                </a:lnTo>
                <a:lnTo>
                  <a:pt x="266338" y="376262"/>
                </a:lnTo>
                <a:lnTo>
                  <a:pt x="265034" y="380172"/>
                </a:lnTo>
                <a:lnTo>
                  <a:pt x="263296" y="384082"/>
                </a:lnTo>
                <a:lnTo>
                  <a:pt x="260689" y="387124"/>
                </a:lnTo>
                <a:lnTo>
                  <a:pt x="257214" y="389730"/>
                </a:lnTo>
                <a:lnTo>
                  <a:pt x="253738" y="391903"/>
                </a:lnTo>
                <a:lnTo>
                  <a:pt x="249827" y="393206"/>
                </a:lnTo>
                <a:lnTo>
                  <a:pt x="245048" y="393641"/>
                </a:lnTo>
                <a:lnTo>
                  <a:pt x="240703" y="393206"/>
                </a:lnTo>
                <a:lnTo>
                  <a:pt x="236793" y="391903"/>
                </a:lnTo>
                <a:lnTo>
                  <a:pt x="233317" y="389730"/>
                </a:lnTo>
                <a:lnTo>
                  <a:pt x="229841" y="387124"/>
                </a:lnTo>
                <a:lnTo>
                  <a:pt x="227234" y="384082"/>
                </a:lnTo>
                <a:lnTo>
                  <a:pt x="225062" y="380172"/>
                </a:lnTo>
                <a:lnTo>
                  <a:pt x="224193" y="376262"/>
                </a:lnTo>
                <a:lnTo>
                  <a:pt x="223759" y="371917"/>
                </a:lnTo>
                <a:lnTo>
                  <a:pt x="223759" y="205510"/>
                </a:lnTo>
                <a:lnTo>
                  <a:pt x="202469" y="205510"/>
                </a:lnTo>
                <a:lnTo>
                  <a:pt x="202469" y="657805"/>
                </a:lnTo>
                <a:lnTo>
                  <a:pt x="202469" y="660412"/>
                </a:lnTo>
                <a:lnTo>
                  <a:pt x="202034" y="663019"/>
                </a:lnTo>
                <a:lnTo>
                  <a:pt x="201165" y="665626"/>
                </a:lnTo>
                <a:lnTo>
                  <a:pt x="200296" y="668233"/>
                </a:lnTo>
                <a:lnTo>
                  <a:pt x="197690" y="673012"/>
                </a:lnTo>
                <a:lnTo>
                  <a:pt x="194648" y="676923"/>
                </a:lnTo>
                <a:lnTo>
                  <a:pt x="190303" y="680398"/>
                </a:lnTo>
                <a:lnTo>
                  <a:pt x="185959" y="683005"/>
                </a:lnTo>
                <a:lnTo>
                  <a:pt x="183352" y="683874"/>
                </a:lnTo>
                <a:lnTo>
                  <a:pt x="180745" y="684309"/>
                </a:lnTo>
                <a:lnTo>
                  <a:pt x="178138" y="684743"/>
                </a:lnTo>
                <a:lnTo>
                  <a:pt x="175097" y="684743"/>
                </a:lnTo>
                <a:lnTo>
                  <a:pt x="172490" y="684743"/>
                </a:lnTo>
                <a:lnTo>
                  <a:pt x="169883" y="684309"/>
                </a:lnTo>
                <a:lnTo>
                  <a:pt x="167276" y="683874"/>
                </a:lnTo>
                <a:lnTo>
                  <a:pt x="164669" y="683005"/>
                </a:lnTo>
                <a:lnTo>
                  <a:pt x="159890" y="680398"/>
                </a:lnTo>
                <a:lnTo>
                  <a:pt x="155979" y="676923"/>
                </a:lnTo>
                <a:lnTo>
                  <a:pt x="152503" y="673012"/>
                </a:lnTo>
                <a:lnTo>
                  <a:pt x="149897" y="668233"/>
                </a:lnTo>
                <a:lnTo>
                  <a:pt x="149028" y="665626"/>
                </a:lnTo>
                <a:lnTo>
                  <a:pt x="148593" y="663019"/>
                </a:lnTo>
                <a:lnTo>
                  <a:pt x="148159" y="660412"/>
                </a:lnTo>
                <a:lnTo>
                  <a:pt x="148159" y="657805"/>
                </a:lnTo>
                <a:lnTo>
                  <a:pt x="148159" y="393641"/>
                </a:lnTo>
                <a:lnTo>
                  <a:pt x="124262" y="393641"/>
                </a:lnTo>
                <a:lnTo>
                  <a:pt x="124262" y="657805"/>
                </a:lnTo>
                <a:lnTo>
                  <a:pt x="124262" y="660412"/>
                </a:lnTo>
                <a:lnTo>
                  <a:pt x="123828" y="663019"/>
                </a:lnTo>
                <a:lnTo>
                  <a:pt x="122959" y="665626"/>
                </a:lnTo>
                <a:lnTo>
                  <a:pt x="122090" y="668233"/>
                </a:lnTo>
                <a:lnTo>
                  <a:pt x="119483" y="673012"/>
                </a:lnTo>
                <a:lnTo>
                  <a:pt x="116007" y="676923"/>
                </a:lnTo>
                <a:lnTo>
                  <a:pt x="112097" y="680398"/>
                </a:lnTo>
                <a:lnTo>
                  <a:pt x="107752" y="683005"/>
                </a:lnTo>
                <a:lnTo>
                  <a:pt x="105145" y="683874"/>
                </a:lnTo>
                <a:lnTo>
                  <a:pt x="102538" y="684309"/>
                </a:lnTo>
                <a:lnTo>
                  <a:pt x="99931" y="684743"/>
                </a:lnTo>
                <a:lnTo>
                  <a:pt x="96890" y="684743"/>
                </a:lnTo>
                <a:lnTo>
                  <a:pt x="91676" y="684743"/>
                </a:lnTo>
                <a:lnTo>
                  <a:pt x="89069" y="684743"/>
                </a:lnTo>
                <a:lnTo>
                  <a:pt x="86462" y="684309"/>
                </a:lnTo>
                <a:lnTo>
                  <a:pt x="83855" y="683874"/>
                </a:lnTo>
                <a:lnTo>
                  <a:pt x="81248" y="683005"/>
                </a:lnTo>
                <a:lnTo>
                  <a:pt x="76469" y="680398"/>
                </a:lnTo>
                <a:lnTo>
                  <a:pt x="72558" y="676923"/>
                </a:lnTo>
                <a:lnTo>
                  <a:pt x="69082" y="673012"/>
                </a:lnTo>
                <a:lnTo>
                  <a:pt x="66476" y="668233"/>
                </a:lnTo>
                <a:lnTo>
                  <a:pt x="65607" y="665626"/>
                </a:lnTo>
                <a:lnTo>
                  <a:pt x="65172" y="663019"/>
                </a:lnTo>
                <a:lnTo>
                  <a:pt x="64738" y="660412"/>
                </a:lnTo>
                <a:lnTo>
                  <a:pt x="64738" y="657805"/>
                </a:lnTo>
                <a:lnTo>
                  <a:pt x="64738" y="205510"/>
                </a:lnTo>
                <a:lnTo>
                  <a:pt x="43448" y="205510"/>
                </a:lnTo>
                <a:lnTo>
                  <a:pt x="43448" y="371917"/>
                </a:lnTo>
                <a:lnTo>
                  <a:pt x="43013" y="376262"/>
                </a:lnTo>
                <a:lnTo>
                  <a:pt x="41710" y="380606"/>
                </a:lnTo>
                <a:lnTo>
                  <a:pt x="39538" y="384082"/>
                </a:lnTo>
                <a:lnTo>
                  <a:pt x="36931" y="387558"/>
                </a:lnTo>
                <a:lnTo>
                  <a:pt x="33455" y="390165"/>
                </a:lnTo>
                <a:lnTo>
                  <a:pt x="29979" y="391903"/>
                </a:lnTo>
                <a:lnTo>
                  <a:pt x="25634" y="393206"/>
                </a:lnTo>
                <a:lnTo>
                  <a:pt x="21289" y="393641"/>
                </a:lnTo>
                <a:lnTo>
                  <a:pt x="16945" y="393206"/>
                </a:lnTo>
                <a:lnTo>
                  <a:pt x="13034" y="391468"/>
                </a:lnTo>
                <a:lnTo>
                  <a:pt x="9558" y="389730"/>
                </a:lnTo>
                <a:lnTo>
                  <a:pt x="6082" y="386689"/>
                </a:lnTo>
                <a:lnTo>
                  <a:pt x="3476" y="383648"/>
                </a:lnTo>
                <a:lnTo>
                  <a:pt x="1738" y="379737"/>
                </a:lnTo>
                <a:lnTo>
                  <a:pt x="434" y="375393"/>
                </a:lnTo>
                <a:lnTo>
                  <a:pt x="0" y="371048"/>
                </a:lnTo>
                <a:lnTo>
                  <a:pt x="0" y="173359"/>
                </a:lnTo>
                <a:lnTo>
                  <a:pt x="434" y="167276"/>
                </a:lnTo>
                <a:lnTo>
                  <a:pt x="1303" y="162062"/>
                </a:lnTo>
                <a:lnTo>
                  <a:pt x="2607" y="156414"/>
                </a:lnTo>
                <a:lnTo>
                  <a:pt x="4345" y="151200"/>
                </a:lnTo>
                <a:lnTo>
                  <a:pt x="6951" y="146421"/>
                </a:lnTo>
                <a:lnTo>
                  <a:pt x="9558" y="141642"/>
                </a:lnTo>
                <a:lnTo>
                  <a:pt x="13034" y="137297"/>
                </a:lnTo>
                <a:lnTo>
                  <a:pt x="16510" y="133387"/>
                </a:lnTo>
                <a:lnTo>
                  <a:pt x="20855" y="129476"/>
                </a:lnTo>
                <a:lnTo>
                  <a:pt x="25200" y="126435"/>
                </a:lnTo>
                <a:lnTo>
                  <a:pt x="29545" y="123393"/>
                </a:lnTo>
                <a:lnTo>
                  <a:pt x="34758" y="121221"/>
                </a:lnTo>
                <a:lnTo>
                  <a:pt x="39972" y="119049"/>
                </a:lnTo>
                <a:lnTo>
                  <a:pt x="45186" y="117745"/>
                </a:lnTo>
                <a:close/>
                <a:moveTo>
                  <a:pt x="133759" y="0"/>
                </a:moveTo>
                <a:cubicBezTo>
                  <a:pt x="162588" y="0"/>
                  <a:pt x="185959" y="23371"/>
                  <a:pt x="185959" y="52200"/>
                </a:cubicBezTo>
                <a:cubicBezTo>
                  <a:pt x="185959" y="81029"/>
                  <a:pt x="162588" y="104400"/>
                  <a:pt x="133759" y="104400"/>
                </a:cubicBezTo>
                <a:cubicBezTo>
                  <a:pt x="104930" y="104400"/>
                  <a:pt x="81559" y="81029"/>
                  <a:pt x="81559" y="52200"/>
                </a:cubicBezTo>
                <a:cubicBezTo>
                  <a:pt x="81559" y="23371"/>
                  <a:pt x="104930" y="0"/>
                  <a:pt x="133759" y="0"/>
                </a:cubicBezTo>
                <a:close/>
              </a:path>
            </a:pathLst>
          </a:custGeom>
          <a:solidFill>
            <a:srgbClr val="DE171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effectLst/>
              <a:uLnTx/>
              <a:uFillTx/>
              <a:latin typeface="微软雅黑" pitchFamily="34" charset="-122"/>
              <a:ea typeface="微软雅黑" pitchFamily="34" charset="-122"/>
              <a:cs typeface="+mn-cs"/>
            </a:endParaRPr>
          </a:p>
        </p:txBody>
      </p:sp>
      <p:sp>
        <p:nvSpPr>
          <p:cNvPr id="26" name="任意多边形 33">
            <a:extLst>
              <a:ext uri="{FF2B5EF4-FFF2-40B4-BE49-F238E27FC236}">
                <a16:creationId xmlns:a16="http://schemas.microsoft.com/office/drawing/2014/main" id="{DBCE3906-0289-4F43-B274-9E801F013231}"/>
              </a:ext>
            </a:extLst>
          </p:cNvPr>
          <p:cNvSpPr/>
          <p:nvPr/>
        </p:nvSpPr>
        <p:spPr>
          <a:xfrm>
            <a:off x="5972518" y="4117362"/>
            <a:ext cx="630691" cy="1618840"/>
          </a:xfrm>
          <a:custGeom>
            <a:avLst/>
            <a:gdLst>
              <a:gd name="connsiteX0" fmla="*/ 50834 w 266772"/>
              <a:gd name="connsiteY0" fmla="*/ 116876 h 684743"/>
              <a:gd name="connsiteX1" fmla="*/ 56482 w 266772"/>
              <a:gd name="connsiteY1" fmla="*/ 116876 h 684743"/>
              <a:gd name="connsiteX2" fmla="*/ 96021 w 266772"/>
              <a:gd name="connsiteY2" fmla="*/ 116876 h 684743"/>
              <a:gd name="connsiteX3" fmla="*/ 97324 w 266772"/>
              <a:gd name="connsiteY3" fmla="*/ 130780 h 684743"/>
              <a:gd name="connsiteX4" fmla="*/ 98628 w 266772"/>
              <a:gd name="connsiteY4" fmla="*/ 140338 h 684743"/>
              <a:gd name="connsiteX5" fmla="*/ 100366 w 266772"/>
              <a:gd name="connsiteY5" fmla="*/ 151200 h 684743"/>
              <a:gd name="connsiteX6" fmla="*/ 102538 w 266772"/>
              <a:gd name="connsiteY6" fmla="*/ 163366 h 684743"/>
              <a:gd name="connsiteX7" fmla="*/ 106014 w 266772"/>
              <a:gd name="connsiteY7" fmla="*/ 175966 h 684743"/>
              <a:gd name="connsiteX8" fmla="*/ 109924 w 266772"/>
              <a:gd name="connsiteY8" fmla="*/ 189435 h 684743"/>
              <a:gd name="connsiteX9" fmla="*/ 114704 w 266772"/>
              <a:gd name="connsiteY9" fmla="*/ 203338 h 684743"/>
              <a:gd name="connsiteX10" fmla="*/ 116441 w 266772"/>
              <a:gd name="connsiteY10" fmla="*/ 194214 h 684743"/>
              <a:gd name="connsiteX11" fmla="*/ 119048 w 266772"/>
              <a:gd name="connsiteY11" fmla="*/ 185524 h 684743"/>
              <a:gd name="connsiteX12" fmla="*/ 121221 w 266772"/>
              <a:gd name="connsiteY12" fmla="*/ 177269 h 684743"/>
              <a:gd name="connsiteX13" fmla="*/ 123828 w 266772"/>
              <a:gd name="connsiteY13" fmla="*/ 169883 h 684743"/>
              <a:gd name="connsiteX14" fmla="*/ 128172 w 266772"/>
              <a:gd name="connsiteY14" fmla="*/ 158586 h 684743"/>
              <a:gd name="connsiteX15" fmla="*/ 130345 w 266772"/>
              <a:gd name="connsiteY15" fmla="*/ 154242 h 684743"/>
              <a:gd name="connsiteX16" fmla="*/ 120786 w 266772"/>
              <a:gd name="connsiteY16" fmla="*/ 144683 h 684743"/>
              <a:gd name="connsiteX17" fmla="*/ 133386 w 266772"/>
              <a:gd name="connsiteY17" fmla="*/ 131649 h 684743"/>
              <a:gd name="connsiteX18" fmla="*/ 146421 w 266772"/>
              <a:gd name="connsiteY18" fmla="*/ 144683 h 684743"/>
              <a:gd name="connsiteX19" fmla="*/ 136862 w 266772"/>
              <a:gd name="connsiteY19" fmla="*/ 154242 h 684743"/>
              <a:gd name="connsiteX20" fmla="*/ 138600 w 266772"/>
              <a:gd name="connsiteY20" fmla="*/ 158586 h 684743"/>
              <a:gd name="connsiteX21" fmla="*/ 142945 w 266772"/>
              <a:gd name="connsiteY21" fmla="*/ 169883 h 684743"/>
              <a:gd name="connsiteX22" fmla="*/ 145552 w 266772"/>
              <a:gd name="connsiteY22" fmla="*/ 177269 h 684743"/>
              <a:gd name="connsiteX23" fmla="*/ 148159 w 266772"/>
              <a:gd name="connsiteY23" fmla="*/ 185524 h 684743"/>
              <a:gd name="connsiteX24" fmla="*/ 150331 w 266772"/>
              <a:gd name="connsiteY24" fmla="*/ 194214 h 684743"/>
              <a:gd name="connsiteX25" fmla="*/ 152069 w 266772"/>
              <a:gd name="connsiteY25" fmla="*/ 203338 h 684743"/>
              <a:gd name="connsiteX26" fmla="*/ 157283 w 266772"/>
              <a:gd name="connsiteY26" fmla="*/ 189435 h 684743"/>
              <a:gd name="connsiteX27" fmla="*/ 161193 w 266772"/>
              <a:gd name="connsiteY27" fmla="*/ 175966 h 684743"/>
              <a:gd name="connsiteX28" fmla="*/ 164234 w 266772"/>
              <a:gd name="connsiteY28" fmla="*/ 163366 h 684743"/>
              <a:gd name="connsiteX29" fmla="*/ 166841 w 266772"/>
              <a:gd name="connsiteY29" fmla="*/ 151200 h 684743"/>
              <a:gd name="connsiteX30" fmla="*/ 168579 w 266772"/>
              <a:gd name="connsiteY30" fmla="*/ 140338 h 684743"/>
              <a:gd name="connsiteX31" fmla="*/ 169883 w 266772"/>
              <a:gd name="connsiteY31" fmla="*/ 130780 h 684743"/>
              <a:gd name="connsiteX32" fmla="*/ 171186 w 266772"/>
              <a:gd name="connsiteY32" fmla="*/ 116876 h 684743"/>
              <a:gd name="connsiteX33" fmla="*/ 210290 w 266772"/>
              <a:gd name="connsiteY33" fmla="*/ 116876 h 684743"/>
              <a:gd name="connsiteX34" fmla="*/ 215938 w 266772"/>
              <a:gd name="connsiteY34" fmla="*/ 116876 h 684743"/>
              <a:gd name="connsiteX35" fmla="*/ 221586 w 266772"/>
              <a:gd name="connsiteY35" fmla="*/ 117745 h 684743"/>
              <a:gd name="connsiteX36" fmla="*/ 227234 w 266772"/>
              <a:gd name="connsiteY36" fmla="*/ 119049 h 684743"/>
              <a:gd name="connsiteX37" fmla="*/ 232448 w 266772"/>
              <a:gd name="connsiteY37" fmla="*/ 121221 h 684743"/>
              <a:gd name="connsiteX38" fmla="*/ 237227 w 266772"/>
              <a:gd name="connsiteY38" fmla="*/ 123393 h 684743"/>
              <a:gd name="connsiteX39" fmla="*/ 242007 w 266772"/>
              <a:gd name="connsiteY39" fmla="*/ 126435 h 684743"/>
              <a:gd name="connsiteX40" fmla="*/ 246352 w 266772"/>
              <a:gd name="connsiteY40" fmla="*/ 129476 h 684743"/>
              <a:gd name="connsiteX41" fmla="*/ 250262 w 266772"/>
              <a:gd name="connsiteY41" fmla="*/ 133387 h 684743"/>
              <a:gd name="connsiteX42" fmla="*/ 254172 w 266772"/>
              <a:gd name="connsiteY42" fmla="*/ 137297 h 684743"/>
              <a:gd name="connsiteX43" fmla="*/ 257214 w 266772"/>
              <a:gd name="connsiteY43" fmla="*/ 141642 h 684743"/>
              <a:gd name="connsiteX44" fmla="*/ 260255 w 266772"/>
              <a:gd name="connsiteY44" fmla="*/ 146421 h 684743"/>
              <a:gd name="connsiteX45" fmla="*/ 262427 w 266772"/>
              <a:gd name="connsiteY45" fmla="*/ 151200 h 684743"/>
              <a:gd name="connsiteX46" fmla="*/ 264600 w 266772"/>
              <a:gd name="connsiteY46" fmla="*/ 156414 h 684743"/>
              <a:gd name="connsiteX47" fmla="*/ 265903 w 266772"/>
              <a:gd name="connsiteY47" fmla="*/ 162062 h 684743"/>
              <a:gd name="connsiteX48" fmla="*/ 266772 w 266772"/>
              <a:gd name="connsiteY48" fmla="*/ 167276 h 684743"/>
              <a:gd name="connsiteX49" fmla="*/ 266772 w 266772"/>
              <a:gd name="connsiteY49" fmla="*/ 173359 h 684743"/>
              <a:gd name="connsiteX50" fmla="*/ 266772 w 266772"/>
              <a:gd name="connsiteY50" fmla="*/ 371917 h 684743"/>
              <a:gd name="connsiteX51" fmla="*/ 266338 w 266772"/>
              <a:gd name="connsiteY51" fmla="*/ 376262 h 684743"/>
              <a:gd name="connsiteX52" fmla="*/ 265034 w 266772"/>
              <a:gd name="connsiteY52" fmla="*/ 380172 h 684743"/>
              <a:gd name="connsiteX53" fmla="*/ 263296 w 266772"/>
              <a:gd name="connsiteY53" fmla="*/ 384082 h 684743"/>
              <a:gd name="connsiteX54" fmla="*/ 260689 w 266772"/>
              <a:gd name="connsiteY54" fmla="*/ 387124 h 684743"/>
              <a:gd name="connsiteX55" fmla="*/ 257214 w 266772"/>
              <a:gd name="connsiteY55" fmla="*/ 389730 h 684743"/>
              <a:gd name="connsiteX56" fmla="*/ 253738 w 266772"/>
              <a:gd name="connsiteY56" fmla="*/ 391903 h 684743"/>
              <a:gd name="connsiteX57" fmla="*/ 249827 w 266772"/>
              <a:gd name="connsiteY57" fmla="*/ 393206 h 684743"/>
              <a:gd name="connsiteX58" fmla="*/ 245048 w 266772"/>
              <a:gd name="connsiteY58" fmla="*/ 393641 h 684743"/>
              <a:gd name="connsiteX59" fmla="*/ 240703 w 266772"/>
              <a:gd name="connsiteY59" fmla="*/ 393206 h 684743"/>
              <a:gd name="connsiteX60" fmla="*/ 236793 w 266772"/>
              <a:gd name="connsiteY60" fmla="*/ 391903 h 684743"/>
              <a:gd name="connsiteX61" fmla="*/ 233317 w 266772"/>
              <a:gd name="connsiteY61" fmla="*/ 389730 h 684743"/>
              <a:gd name="connsiteX62" fmla="*/ 229841 w 266772"/>
              <a:gd name="connsiteY62" fmla="*/ 387124 h 684743"/>
              <a:gd name="connsiteX63" fmla="*/ 227234 w 266772"/>
              <a:gd name="connsiteY63" fmla="*/ 384082 h 684743"/>
              <a:gd name="connsiteX64" fmla="*/ 225062 w 266772"/>
              <a:gd name="connsiteY64" fmla="*/ 380172 h 684743"/>
              <a:gd name="connsiteX65" fmla="*/ 224193 w 266772"/>
              <a:gd name="connsiteY65" fmla="*/ 376262 h 684743"/>
              <a:gd name="connsiteX66" fmla="*/ 223759 w 266772"/>
              <a:gd name="connsiteY66" fmla="*/ 371917 h 684743"/>
              <a:gd name="connsiteX67" fmla="*/ 223759 w 266772"/>
              <a:gd name="connsiteY67" fmla="*/ 205510 h 684743"/>
              <a:gd name="connsiteX68" fmla="*/ 202469 w 266772"/>
              <a:gd name="connsiteY68" fmla="*/ 205510 h 684743"/>
              <a:gd name="connsiteX69" fmla="*/ 202469 w 266772"/>
              <a:gd name="connsiteY69" fmla="*/ 657805 h 684743"/>
              <a:gd name="connsiteX70" fmla="*/ 202469 w 266772"/>
              <a:gd name="connsiteY70" fmla="*/ 660412 h 684743"/>
              <a:gd name="connsiteX71" fmla="*/ 202034 w 266772"/>
              <a:gd name="connsiteY71" fmla="*/ 663019 h 684743"/>
              <a:gd name="connsiteX72" fmla="*/ 201165 w 266772"/>
              <a:gd name="connsiteY72" fmla="*/ 665626 h 684743"/>
              <a:gd name="connsiteX73" fmla="*/ 200296 w 266772"/>
              <a:gd name="connsiteY73" fmla="*/ 668233 h 684743"/>
              <a:gd name="connsiteX74" fmla="*/ 197690 w 266772"/>
              <a:gd name="connsiteY74" fmla="*/ 673012 h 684743"/>
              <a:gd name="connsiteX75" fmla="*/ 194648 w 266772"/>
              <a:gd name="connsiteY75" fmla="*/ 676923 h 684743"/>
              <a:gd name="connsiteX76" fmla="*/ 190303 w 266772"/>
              <a:gd name="connsiteY76" fmla="*/ 680398 h 684743"/>
              <a:gd name="connsiteX77" fmla="*/ 185959 w 266772"/>
              <a:gd name="connsiteY77" fmla="*/ 683005 h 684743"/>
              <a:gd name="connsiteX78" fmla="*/ 183352 w 266772"/>
              <a:gd name="connsiteY78" fmla="*/ 683874 h 684743"/>
              <a:gd name="connsiteX79" fmla="*/ 180745 w 266772"/>
              <a:gd name="connsiteY79" fmla="*/ 684309 h 684743"/>
              <a:gd name="connsiteX80" fmla="*/ 178138 w 266772"/>
              <a:gd name="connsiteY80" fmla="*/ 684743 h 684743"/>
              <a:gd name="connsiteX81" fmla="*/ 175097 w 266772"/>
              <a:gd name="connsiteY81" fmla="*/ 684743 h 684743"/>
              <a:gd name="connsiteX82" fmla="*/ 172490 w 266772"/>
              <a:gd name="connsiteY82" fmla="*/ 684743 h 684743"/>
              <a:gd name="connsiteX83" fmla="*/ 169883 w 266772"/>
              <a:gd name="connsiteY83" fmla="*/ 684309 h 684743"/>
              <a:gd name="connsiteX84" fmla="*/ 167276 w 266772"/>
              <a:gd name="connsiteY84" fmla="*/ 683874 h 684743"/>
              <a:gd name="connsiteX85" fmla="*/ 164669 w 266772"/>
              <a:gd name="connsiteY85" fmla="*/ 683005 h 684743"/>
              <a:gd name="connsiteX86" fmla="*/ 159890 w 266772"/>
              <a:gd name="connsiteY86" fmla="*/ 680398 h 684743"/>
              <a:gd name="connsiteX87" fmla="*/ 155979 w 266772"/>
              <a:gd name="connsiteY87" fmla="*/ 676923 h 684743"/>
              <a:gd name="connsiteX88" fmla="*/ 152503 w 266772"/>
              <a:gd name="connsiteY88" fmla="*/ 673012 h 684743"/>
              <a:gd name="connsiteX89" fmla="*/ 149897 w 266772"/>
              <a:gd name="connsiteY89" fmla="*/ 668233 h 684743"/>
              <a:gd name="connsiteX90" fmla="*/ 149028 w 266772"/>
              <a:gd name="connsiteY90" fmla="*/ 665626 h 684743"/>
              <a:gd name="connsiteX91" fmla="*/ 148593 w 266772"/>
              <a:gd name="connsiteY91" fmla="*/ 663019 h 684743"/>
              <a:gd name="connsiteX92" fmla="*/ 148159 w 266772"/>
              <a:gd name="connsiteY92" fmla="*/ 660412 h 684743"/>
              <a:gd name="connsiteX93" fmla="*/ 148159 w 266772"/>
              <a:gd name="connsiteY93" fmla="*/ 657805 h 684743"/>
              <a:gd name="connsiteX94" fmla="*/ 148159 w 266772"/>
              <a:gd name="connsiteY94" fmla="*/ 393641 h 684743"/>
              <a:gd name="connsiteX95" fmla="*/ 124262 w 266772"/>
              <a:gd name="connsiteY95" fmla="*/ 393641 h 684743"/>
              <a:gd name="connsiteX96" fmla="*/ 124262 w 266772"/>
              <a:gd name="connsiteY96" fmla="*/ 657805 h 684743"/>
              <a:gd name="connsiteX97" fmla="*/ 124262 w 266772"/>
              <a:gd name="connsiteY97" fmla="*/ 660412 h 684743"/>
              <a:gd name="connsiteX98" fmla="*/ 123828 w 266772"/>
              <a:gd name="connsiteY98" fmla="*/ 663019 h 684743"/>
              <a:gd name="connsiteX99" fmla="*/ 122959 w 266772"/>
              <a:gd name="connsiteY99" fmla="*/ 665626 h 684743"/>
              <a:gd name="connsiteX100" fmla="*/ 122090 w 266772"/>
              <a:gd name="connsiteY100" fmla="*/ 668233 h 684743"/>
              <a:gd name="connsiteX101" fmla="*/ 119483 w 266772"/>
              <a:gd name="connsiteY101" fmla="*/ 673012 h 684743"/>
              <a:gd name="connsiteX102" fmla="*/ 116007 w 266772"/>
              <a:gd name="connsiteY102" fmla="*/ 676923 h 684743"/>
              <a:gd name="connsiteX103" fmla="*/ 112097 w 266772"/>
              <a:gd name="connsiteY103" fmla="*/ 680398 h 684743"/>
              <a:gd name="connsiteX104" fmla="*/ 107752 w 266772"/>
              <a:gd name="connsiteY104" fmla="*/ 683005 h 684743"/>
              <a:gd name="connsiteX105" fmla="*/ 105145 w 266772"/>
              <a:gd name="connsiteY105" fmla="*/ 683874 h 684743"/>
              <a:gd name="connsiteX106" fmla="*/ 102538 w 266772"/>
              <a:gd name="connsiteY106" fmla="*/ 684309 h 684743"/>
              <a:gd name="connsiteX107" fmla="*/ 99931 w 266772"/>
              <a:gd name="connsiteY107" fmla="*/ 684743 h 684743"/>
              <a:gd name="connsiteX108" fmla="*/ 96890 w 266772"/>
              <a:gd name="connsiteY108" fmla="*/ 684743 h 684743"/>
              <a:gd name="connsiteX109" fmla="*/ 91676 w 266772"/>
              <a:gd name="connsiteY109" fmla="*/ 684743 h 684743"/>
              <a:gd name="connsiteX110" fmla="*/ 89069 w 266772"/>
              <a:gd name="connsiteY110" fmla="*/ 684743 h 684743"/>
              <a:gd name="connsiteX111" fmla="*/ 86462 w 266772"/>
              <a:gd name="connsiteY111" fmla="*/ 684309 h 684743"/>
              <a:gd name="connsiteX112" fmla="*/ 83855 w 266772"/>
              <a:gd name="connsiteY112" fmla="*/ 683874 h 684743"/>
              <a:gd name="connsiteX113" fmla="*/ 81248 w 266772"/>
              <a:gd name="connsiteY113" fmla="*/ 683005 h 684743"/>
              <a:gd name="connsiteX114" fmla="*/ 76469 w 266772"/>
              <a:gd name="connsiteY114" fmla="*/ 680398 h 684743"/>
              <a:gd name="connsiteX115" fmla="*/ 72558 w 266772"/>
              <a:gd name="connsiteY115" fmla="*/ 676923 h 684743"/>
              <a:gd name="connsiteX116" fmla="*/ 69082 w 266772"/>
              <a:gd name="connsiteY116" fmla="*/ 673012 h 684743"/>
              <a:gd name="connsiteX117" fmla="*/ 66476 w 266772"/>
              <a:gd name="connsiteY117" fmla="*/ 668233 h 684743"/>
              <a:gd name="connsiteX118" fmla="*/ 65607 w 266772"/>
              <a:gd name="connsiteY118" fmla="*/ 665626 h 684743"/>
              <a:gd name="connsiteX119" fmla="*/ 65172 w 266772"/>
              <a:gd name="connsiteY119" fmla="*/ 663019 h 684743"/>
              <a:gd name="connsiteX120" fmla="*/ 64738 w 266772"/>
              <a:gd name="connsiteY120" fmla="*/ 660412 h 684743"/>
              <a:gd name="connsiteX121" fmla="*/ 64738 w 266772"/>
              <a:gd name="connsiteY121" fmla="*/ 657805 h 684743"/>
              <a:gd name="connsiteX122" fmla="*/ 64738 w 266772"/>
              <a:gd name="connsiteY122" fmla="*/ 205510 h 684743"/>
              <a:gd name="connsiteX123" fmla="*/ 43448 w 266772"/>
              <a:gd name="connsiteY123" fmla="*/ 205510 h 684743"/>
              <a:gd name="connsiteX124" fmla="*/ 43448 w 266772"/>
              <a:gd name="connsiteY124" fmla="*/ 371917 h 684743"/>
              <a:gd name="connsiteX125" fmla="*/ 43013 w 266772"/>
              <a:gd name="connsiteY125" fmla="*/ 376262 h 684743"/>
              <a:gd name="connsiteX126" fmla="*/ 41710 w 266772"/>
              <a:gd name="connsiteY126" fmla="*/ 380606 h 684743"/>
              <a:gd name="connsiteX127" fmla="*/ 39538 w 266772"/>
              <a:gd name="connsiteY127" fmla="*/ 384082 h 684743"/>
              <a:gd name="connsiteX128" fmla="*/ 36931 w 266772"/>
              <a:gd name="connsiteY128" fmla="*/ 387558 h 684743"/>
              <a:gd name="connsiteX129" fmla="*/ 33455 w 266772"/>
              <a:gd name="connsiteY129" fmla="*/ 390165 h 684743"/>
              <a:gd name="connsiteX130" fmla="*/ 29979 w 266772"/>
              <a:gd name="connsiteY130" fmla="*/ 391903 h 684743"/>
              <a:gd name="connsiteX131" fmla="*/ 25634 w 266772"/>
              <a:gd name="connsiteY131" fmla="*/ 393206 h 684743"/>
              <a:gd name="connsiteX132" fmla="*/ 21289 w 266772"/>
              <a:gd name="connsiteY132" fmla="*/ 393641 h 684743"/>
              <a:gd name="connsiteX133" fmla="*/ 16945 w 266772"/>
              <a:gd name="connsiteY133" fmla="*/ 393206 h 684743"/>
              <a:gd name="connsiteX134" fmla="*/ 13034 w 266772"/>
              <a:gd name="connsiteY134" fmla="*/ 391468 h 684743"/>
              <a:gd name="connsiteX135" fmla="*/ 9558 w 266772"/>
              <a:gd name="connsiteY135" fmla="*/ 389730 h 684743"/>
              <a:gd name="connsiteX136" fmla="*/ 6082 w 266772"/>
              <a:gd name="connsiteY136" fmla="*/ 386689 h 684743"/>
              <a:gd name="connsiteX137" fmla="*/ 3476 w 266772"/>
              <a:gd name="connsiteY137" fmla="*/ 383648 h 684743"/>
              <a:gd name="connsiteX138" fmla="*/ 1738 w 266772"/>
              <a:gd name="connsiteY138" fmla="*/ 379737 h 684743"/>
              <a:gd name="connsiteX139" fmla="*/ 434 w 266772"/>
              <a:gd name="connsiteY139" fmla="*/ 375393 h 684743"/>
              <a:gd name="connsiteX140" fmla="*/ 0 w 266772"/>
              <a:gd name="connsiteY140" fmla="*/ 371048 h 684743"/>
              <a:gd name="connsiteX141" fmla="*/ 0 w 266772"/>
              <a:gd name="connsiteY141" fmla="*/ 173359 h 684743"/>
              <a:gd name="connsiteX142" fmla="*/ 434 w 266772"/>
              <a:gd name="connsiteY142" fmla="*/ 167276 h 684743"/>
              <a:gd name="connsiteX143" fmla="*/ 1303 w 266772"/>
              <a:gd name="connsiteY143" fmla="*/ 162062 h 684743"/>
              <a:gd name="connsiteX144" fmla="*/ 2607 w 266772"/>
              <a:gd name="connsiteY144" fmla="*/ 156414 h 684743"/>
              <a:gd name="connsiteX145" fmla="*/ 4345 w 266772"/>
              <a:gd name="connsiteY145" fmla="*/ 151200 h 684743"/>
              <a:gd name="connsiteX146" fmla="*/ 6951 w 266772"/>
              <a:gd name="connsiteY146" fmla="*/ 146421 h 684743"/>
              <a:gd name="connsiteX147" fmla="*/ 9558 w 266772"/>
              <a:gd name="connsiteY147" fmla="*/ 141642 h 684743"/>
              <a:gd name="connsiteX148" fmla="*/ 13034 w 266772"/>
              <a:gd name="connsiteY148" fmla="*/ 137297 h 684743"/>
              <a:gd name="connsiteX149" fmla="*/ 16510 w 266772"/>
              <a:gd name="connsiteY149" fmla="*/ 133387 h 684743"/>
              <a:gd name="connsiteX150" fmla="*/ 20855 w 266772"/>
              <a:gd name="connsiteY150" fmla="*/ 129476 h 684743"/>
              <a:gd name="connsiteX151" fmla="*/ 25200 w 266772"/>
              <a:gd name="connsiteY151" fmla="*/ 126435 h 684743"/>
              <a:gd name="connsiteX152" fmla="*/ 29545 w 266772"/>
              <a:gd name="connsiteY152" fmla="*/ 123393 h 684743"/>
              <a:gd name="connsiteX153" fmla="*/ 34758 w 266772"/>
              <a:gd name="connsiteY153" fmla="*/ 121221 h 684743"/>
              <a:gd name="connsiteX154" fmla="*/ 39972 w 266772"/>
              <a:gd name="connsiteY154" fmla="*/ 119049 h 684743"/>
              <a:gd name="connsiteX155" fmla="*/ 45186 w 266772"/>
              <a:gd name="connsiteY155" fmla="*/ 117745 h 684743"/>
              <a:gd name="connsiteX156" fmla="*/ 133759 w 266772"/>
              <a:gd name="connsiteY156" fmla="*/ 0 h 684743"/>
              <a:gd name="connsiteX157" fmla="*/ 185959 w 266772"/>
              <a:gd name="connsiteY157" fmla="*/ 52200 h 684743"/>
              <a:gd name="connsiteX158" fmla="*/ 133759 w 266772"/>
              <a:gd name="connsiteY158" fmla="*/ 104400 h 684743"/>
              <a:gd name="connsiteX159" fmla="*/ 81559 w 266772"/>
              <a:gd name="connsiteY159" fmla="*/ 52200 h 684743"/>
              <a:gd name="connsiteX160" fmla="*/ 133759 w 266772"/>
              <a:gd name="connsiteY160" fmla="*/ 0 h 684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266772" h="684743">
                <a:moveTo>
                  <a:pt x="50834" y="116876"/>
                </a:moveTo>
                <a:lnTo>
                  <a:pt x="56482" y="116876"/>
                </a:lnTo>
                <a:lnTo>
                  <a:pt x="96021" y="116876"/>
                </a:lnTo>
                <a:lnTo>
                  <a:pt x="97324" y="130780"/>
                </a:lnTo>
                <a:lnTo>
                  <a:pt x="98628" y="140338"/>
                </a:lnTo>
                <a:lnTo>
                  <a:pt x="100366" y="151200"/>
                </a:lnTo>
                <a:lnTo>
                  <a:pt x="102538" y="163366"/>
                </a:lnTo>
                <a:lnTo>
                  <a:pt x="106014" y="175966"/>
                </a:lnTo>
                <a:lnTo>
                  <a:pt x="109924" y="189435"/>
                </a:lnTo>
                <a:lnTo>
                  <a:pt x="114704" y="203338"/>
                </a:lnTo>
                <a:lnTo>
                  <a:pt x="116441" y="194214"/>
                </a:lnTo>
                <a:lnTo>
                  <a:pt x="119048" y="185524"/>
                </a:lnTo>
                <a:lnTo>
                  <a:pt x="121221" y="177269"/>
                </a:lnTo>
                <a:lnTo>
                  <a:pt x="123828" y="169883"/>
                </a:lnTo>
                <a:lnTo>
                  <a:pt x="128172" y="158586"/>
                </a:lnTo>
                <a:lnTo>
                  <a:pt x="130345" y="154242"/>
                </a:lnTo>
                <a:lnTo>
                  <a:pt x="120786" y="144683"/>
                </a:lnTo>
                <a:lnTo>
                  <a:pt x="133386" y="131649"/>
                </a:lnTo>
                <a:lnTo>
                  <a:pt x="146421" y="144683"/>
                </a:lnTo>
                <a:lnTo>
                  <a:pt x="136862" y="154242"/>
                </a:lnTo>
                <a:lnTo>
                  <a:pt x="138600" y="158586"/>
                </a:lnTo>
                <a:lnTo>
                  <a:pt x="142945" y="169883"/>
                </a:lnTo>
                <a:lnTo>
                  <a:pt x="145552" y="177269"/>
                </a:lnTo>
                <a:lnTo>
                  <a:pt x="148159" y="185524"/>
                </a:lnTo>
                <a:lnTo>
                  <a:pt x="150331" y="194214"/>
                </a:lnTo>
                <a:lnTo>
                  <a:pt x="152069" y="203338"/>
                </a:lnTo>
                <a:lnTo>
                  <a:pt x="157283" y="189435"/>
                </a:lnTo>
                <a:lnTo>
                  <a:pt x="161193" y="175966"/>
                </a:lnTo>
                <a:lnTo>
                  <a:pt x="164234" y="163366"/>
                </a:lnTo>
                <a:lnTo>
                  <a:pt x="166841" y="151200"/>
                </a:lnTo>
                <a:lnTo>
                  <a:pt x="168579" y="140338"/>
                </a:lnTo>
                <a:lnTo>
                  <a:pt x="169883" y="130780"/>
                </a:lnTo>
                <a:lnTo>
                  <a:pt x="171186" y="116876"/>
                </a:lnTo>
                <a:lnTo>
                  <a:pt x="210290" y="116876"/>
                </a:lnTo>
                <a:lnTo>
                  <a:pt x="215938" y="116876"/>
                </a:lnTo>
                <a:lnTo>
                  <a:pt x="221586" y="117745"/>
                </a:lnTo>
                <a:lnTo>
                  <a:pt x="227234" y="119049"/>
                </a:lnTo>
                <a:lnTo>
                  <a:pt x="232448" y="121221"/>
                </a:lnTo>
                <a:lnTo>
                  <a:pt x="237227" y="123393"/>
                </a:lnTo>
                <a:lnTo>
                  <a:pt x="242007" y="126435"/>
                </a:lnTo>
                <a:lnTo>
                  <a:pt x="246352" y="129476"/>
                </a:lnTo>
                <a:lnTo>
                  <a:pt x="250262" y="133387"/>
                </a:lnTo>
                <a:lnTo>
                  <a:pt x="254172" y="137297"/>
                </a:lnTo>
                <a:lnTo>
                  <a:pt x="257214" y="141642"/>
                </a:lnTo>
                <a:lnTo>
                  <a:pt x="260255" y="146421"/>
                </a:lnTo>
                <a:lnTo>
                  <a:pt x="262427" y="151200"/>
                </a:lnTo>
                <a:lnTo>
                  <a:pt x="264600" y="156414"/>
                </a:lnTo>
                <a:lnTo>
                  <a:pt x="265903" y="162062"/>
                </a:lnTo>
                <a:lnTo>
                  <a:pt x="266772" y="167276"/>
                </a:lnTo>
                <a:lnTo>
                  <a:pt x="266772" y="173359"/>
                </a:lnTo>
                <a:lnTo>
                  <a:pt x="266772" y="371917"/>
                </a:lnTo>
                <a:lnTo>
                  <a:pt x="266338" y="376262"/>
                </a:lnTo>
                <a:lnTo>
                  <a:pt x="265034" y="380172"/>
                </a:lnTo>
                <a:lnTo>
                  <a:pt x="263296" y="384082"/>
                </a:lnTo>
                <a:lnTo>
                  <a:pt x="260689" y="387124"/>
                </a:lnTo>
                <a:lnTo>
                  <a:pt x="257214" y="389730"/>
                </a:lnTo>
                <a:lnTo>
                  <a:pt x="253738" y="391903"/>
                </a:lnTo>
                <a:lnTo>
                  <a:pt x="249827" y="393206"/>
                </a:lnTo>
                <a:lnTo>
                  <a:pt x="245048" y="393641"/>
                </a:lnTo>
                <a:lnTo>
                  <a:pt x="240703" y="393206"/>
                </a:lnTo>
                <a:lnTo>
                  <a:pt x="236793" y="391903"/>
                </a:lnTo>
                <a:lnTo>
                  <a:pt x="233317" y="389730"/>
                </a:lnTo>
                <a:lnTo>
                  <a:pt x="229841" y="387124"/>
                </a:lnTo>
                <a:lnTo>
                  <a:pt x="227234" y="384082"/>
                </a:lnTo>
                <a:lnTo>
                  <a:pt x="225062" y="380172"/>
                </a:lnTo>
                <a:lnTo>
                  <a:pt x="224193" y="376262"/>
                </a:lnTo>
                <a:lnTo>
                  <a:pt x="223759" y="371917"/>
                </a:lnTo>
                <a:lnTo>
                  <a:pt x="223759" y="205510"/>
                </a:lnTo>
                <a:lnTo>
                  <a:pt x="202469" y="205510"/>
                </a:lnTo>
                <a:lnTo>
                  <a:pt x="202469" y="657805"/>
                </a:lnTo>
                <a:lnTo>
                  <a:pt x="202469" y="660412"/>
                </a:lnTo>
                <a:lnTo>
                  <a:pt x="202034" y="663019"/>
                </a:lnTo>
                <a:lnTo>
                  <a:pt x="201165" y="665626"/>
                </a:lnTo>
                <a:lnTo>
                  <a:pt x="200296" y="668233"/>
                </a:lnTo>
                <a:lnTo>
                  <a:pt x="197690" y="673012"/>
                </a:lnTo>
                <a:lnTo>
                  <a:pt x="194648" y="676923"/>
                </a:lnTo>
                <a:lnTo>
                  <a:pt x="190303" y="680398"/>
                </a:lnTo>
                <a:lnTo>
                  <a:pt x="185959" y="683005"/>
                </a:lnTo>
                <a:lnTo>
                  <a:pt x="183352" y="683874"/>
                </a:lnTo>
                <a:lnTo>
                  <a:pt x="180745" y="684309"/>
                </a:lnTo>
                <a:lnTo>
                  <a:pt x="178138" y="684743"/>
                </a:lnTo>
                <a:lnTo>
                  <a:pt x="175097" y="684743"/>
                </a:lnTo>
                <a:lnTo>
                  <a:pt x="172490" y="684743"/>
                </a:lnTo>
                <a:lnTo>
                  <a:pt x="169883" y="684309"/>
                </a:lnTo>
                <a:lnTo>
                  <a:pt x="167276" y="683874"/>
                </a:lnTo>
                <a:lnTo>
                  <a:pt x="164669" y="683005"/>
                </a:lnTo>
                <a:lnTo>
                  <a:pt x="159890" y="680398"/>
                </a:lnTo>
                <a:lnTo>
                  <a:pt x="155979" y="676923"/>
                </a:lnTo>
                <a:lnTo>
                  <a:pt x="152503" y="673012"/>
                </a:lnTo>
                <a:lnTo>
                  <a:pt x="149897" y="668233"/>
                </a:lnTo>
                <a:lnTo>
                  <a:pt x="149028" y="665626"/>
                </a:lnTo>
                <a:lnTo>
                  <a:pt x="148593" y="663019"/>
                </a:lnTo>
                <a:lnTo>
                  <a:pt x="148159" y="660412"/>
                </a:lnTo>
                <a:lnTo>
                  <a:pt x="148159" y="657805"/>
                </a:lnTo>
                <a:lnTo>
                  <a:pt x="148159" y="393641"/>
                </a:lnTo>
                <a:lnTo>
                  <a:pt x="124262" y="393641"/>
                </a:lnTo>
                <a:lnTo>
                  <a:pt x="124262" y="657805"/>
                </a:lnTo>
                <a:lnTo>
                  <a:pt x="124262" y="660412"/>
                </a:lnTo>
                <a:lnTo>
                  <a:pt x="123828" y="663019"/>
                </a:lnTo>
                <a:lnTo>
                  <a:pt x="122959" y="665626"/>
                </a:lnTo>
                <a:lnTo>
                  <a:pt x="122090" y="668233"/>
                </a:lnTo>
                <a:lnTo>
                  <a:pt x="119483" y="673012"/>
                </a:lnTo>
                <a:lnTo>
                  <a:pt x="116007" y="676923"/>
                </a:lnTo>
                <a:lnTo>
                  <a:pt x="112097" y="680398"/>
                </a:lnTo>
                <a:lnTo>
                  <a:pt x="107752" y="683005"/>
                </a:lnTo>
                <a:lnTo>
                  <a:pt x="105145" y="683874"/>
                </a:lnTo>
                <a:lnTo>
                  <a:pt x="102538" y="684309"/>
                </a:lnTo>
                <a:lnTo>
                  <a:pt x="99931" y="684743"/>
                </a:lnTo>
                <a:lnTo>
                  <a:pt x="96890" y="684743"/>
                </a:lnTo>
                <a:lnTo>
                  <a:pt x="91676" y="684743"/>
                </a:lnTo>
                <a:lnTo>
                  <a:pt x="89069" y="684743"/>
                </a:lnTo>
                <a:lnTo>
                  <a:pt x="86462" y="684309"/>
                </a:lnTo>
                <a:lnTo>
                  <a:pt x="83855" y="683874"/>
                </a:lnTo>
                <a:lnTo>
                  <a:pt x="81248" y="683005"/>
                </a:lnTo>
                <a:lnTo>
                  <a:pt x="76469" y="680398"/>
                </a:lnTo>
                <a:lnTo>
                  <a:pt x="72558" y="676923"/>
                </a:lnTo>
                <a:lnTo>
                  <a:pt x="69082" y="673012"/>
                </a:lnTo>
                <a:lnTo>
                  <a:pt x="66476" y="668233"/>
                </a:lnTo>
                <a:lnTo>
                  <a:pt x="65607" y="665626"/>
                </a:lnTo>
                <a:lnTo>
                  <a:pt x="65172" y="663019"/>
                </a:lnTo>
                <a:lnTo>
                  <a:pt x="64738" y="660412"/>
                </a:lnTo>
                <a:lnTo>
                  <a:pt x="64738" y="657805"/>
                </a:lnTo>
                <a:lnTo>
                  <a:pt x="64738" y="205510"/>
                </a:lnTo>
                <a:lnTo>
                  <a:pt x="43448" y="205510"/>
                </a:lnTo>
                <a:lnTo>
                  <a:pt x="43448" y="371917"/>
                </a:lnTo>
                <a:lnTo>
                  <a:pt x="43013" y="376262"/>
                </a:lnTo>
                <a:lnTo>
                  <a:pt x="41710" y="380606"/>
                </a:lnTo>
                <a:lnTo>
                  <a:pt x="39538" y="384082"/>
                </a:lnTo>
                <a:lnTo>
                  <a:pt x="36931" y="387558"/>
                </a:lnTo>
                <a:lnTo>
                  <a:pt x="33455" y="390165"/>
                </a:lnTo>
                <a:lnTo>
                  <a:pt x="29979" y="391903"/>
                </a:lnTo>
                <a:lnTo>
                  <a:pt x="25634" y="393206"/>
                </a:lnTo>
                <a:lnTo>
                  <a:pt x="21289" y="393641"/>
                </a:lnTo>
                <a:lnTo>
                  <a:pt x="16945" y="393206"/>
                </a:lnTo>
                <a:lnTo>
                  <a:pt x="13034" y="391468"/>
                </a:lnTo>
                <a:lnTo>
                  <a:pt x="9558" y="389730"/>
                </a:lnTo>
                <a:lnTo>
                  <a:pt x="6082" y="386689"/>
                </a:lnTo>
                <a:lnTo>
                  <a:pt x="3476" y="383648"/>
                </a:lnTo>
                <a:lnTo>
                  <a:pt x="1738" y="379737"/>
                </a:lnTo>
                <a:lnTo>
                  <a:pt x="434" y="375393"/>
                </a:lnTo>
                <a:lnTo>
                  <a:pt x="0" y="371048"/>
                </a:lnTo>
                <a:lnTo>
                  <a:pt x="0" y="173359"/>
                </a:lnTo>
                <a:lnTo>
                  <a:pt x="434" y="167276"/>
                </a:lnTo>
                <a:lnTo>
                  <a:pt x="1303" y="162062"/>
                </a:lnTo>
                <a:lnTo>
                  <a:pt x="2607" y="156414"/>
                </a:lnTo>
                <a:lnTo>
                  <a:pt x="4345" y="151200"/>
                </a:lnTo>
                <a:lnTo>
                  <a:pt x="6951" y="146421"/>
                </a:lnTo>
                <a:lnTo>
                  <a:pt x="9558" y="141642"/>
                </a:lnTo>
                <a:lnTo>
                  <a:pt x="13034" y="137297"/>
                </a:lnTo>
                <a:lnTo>
                  <a:pt x="16510" y="133387"/>
                </a:lnTo>
                <a:lnTo>
                  <a:pt x="20855" y="129476"/>
                </a:lnTo>
                <a:lnTo>
                  <a:pt x="25200" y="126435"/>
                </a:lnTo>
                <a:lnTo>
                  <a:pt x="29545" y="123393"/>
                </a:lnTo>
                <a:lnTo>
                  <a:pt x="34758" y="121221"/>
                </a:lnTo>
                <a:lnTo>
                  <a:pt x="39972" y="119049"/>
                </a:lnTo>
                <a:lnTo>
                  <a:pt x="45186" y="117745"/>
                </a:lnTo>
                <a:close/>
                <a:moveTo>
                  <a:pt x="133759" y="0"/>
                </a:moveTo>
                <a:cubicBezTo>
                  <a:pt x="162588" y="0"/>
                  <a:pt x="185959" y="23371"/>
                  <a:pt x="185959" y="52200"/>
                </a:cubicBezTo>
                <a:cubicBezTo>
                  <a:pt x="185959" y="81029"/>
                  <a:pt x="162588" y="104400"/>
                  <a:pt x="133759" y="104400"/>
                </a:cubicBezTo>
                <a:cubicBezTo>
                  <a:pt x="104930" y="104400"/>
                  <a:pt x="81559" y="81029"/>
                  <a:pt x="81559" y="52200"/>
                </a:cubicBezTo>
                <a:cubicBezTo>
                  <a:pt x="81559" y="23371"/>
                  <a:pt x="104930" y="0"/>
                  <a:pt x="133759" y="0"/>
                </a:cubicBezTo>
                <a:close/>
              </a:path>
            </a:pathLst>
          </a:custGeom>
          <a:solidFill>
            <a:srgbClr val="DE171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effectLst/>
              <a:uLnTx/>
              <a:uFillTx/>
              <a:latin typeface="微软雅黑" pitchFamily="34" charset="-122"/>
              <a:ea typeface="微软雅黑" pitchFamily="34" charset="-122"/>
              <a:cs typeface="+mn-cs"/>
            </a:endParaRPr>
          </a:p>
        </p:txBody>
      </p:sp>
      <p:sp>
        <p:nvSpPr>
          <p:cNvPr id="27" name="矩形 26">
            <a:extLst>
              <a:ext uri="{FF2B5EF4-FFF2-40B4-BE49-F238E27FC236}">
                <a16:creationId xmlns:a16="http://schemas.microsoft.com/office/drawing/2014/main" id="{A9803DD9-129A-4B17-A804-A9381721CE2E}"/>
              </a:ext>
            </a:extLst>
          </p:cNvPr>
          <p:cNvSpPr/>
          <p:nvPr/>
        </p:nvSpPr>
        <p:spPr>
          <a:xfrm>
            <a:off x="7264523" y="2827328"/>
            <a:ext cx="4844764" cy="2143290"/>
          </a:xfrm>
          <a:prstGeom prst="rect">
            <a:avLst/>
          </a:prstGeom>
          <a:noFill/>
          <a:ln w="19050" cap="flat" cmpd="sng" algn="ctr">
            <a:solidFill>
              <a:srgbClr val="C00000"/>
            </a:solidFill>
            <a:prstDash val="solid"/>
          </a:ln>
          <a:effectLst/>
        </p:spPr>
        <p:txBody>
          <a:bodyPr rtlCol="0" anchor="ctr"/>
          <a:lstStyle/>
          <a:p>
            <a:r>
              <a:rPr lang="zh-CN" altLang="en-US" dirty="0" smtClean="0">
                <a:latin typeface="微软雅黑" pitchFamily="34" charset="-122"/>
                <a:ea typeface="微软雅黑" pitchFamily="34" charset="-122"/>
              </a:rPr>
              <a:t>中央纪律检查委员会常务委员会委员和有关方面负责同志列席会议。党的十九大代表中部分基层同志和专家学者也列席会议</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8651707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nodeType="afterGroup">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nodeType="afterGroup">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 calcmode="lin" valueType="num">
                                      <p:cBhvr>
                                        <p:cTn id="27" dur="500" fill="hold"/>
                                        <p:tgtEl>
                                          <p:spTgt spid="16"/>
                                        </p:tgtEl>
                                        <p:attrNameLst>
                                          <p:attrName>style.rotation</p:attrName>
                                        </p:attrNameLst>
                                      </p:cBhvr>
                                      <p:tavLst>
                                        <p:tav tm="0">
                                          <p:val>
                                            <p:fltVal val="360"/>
                                          </p:val>
                                        </p:tav>
                                        <p:tav tm="100000">
                                          <p:val>
                                            <p:fltVal val="0"/>
                                          </p:val>
                                        </p:tav>
                                      </p:tavLst>
                                    </p:anim>
                                    <p:animEffect transition="in" filter="fade">
                                      <p:cBhvr>
                                        <p:cTn id="28" dur="500"/>
                                        <p:tgtEl>
                                          <p:spTgt spid="16"/>
                                        </p:tgtEl>
                                      </p:cBhvr>
                                    </p:animEffect>
                                  </p:childTnLst>
                                </p:cTn>
                              </p:par>
                            </p:childTnLst>
                          </p:cTn>
                        </p:par>
                        <p:par>
                          <p:cTn id="29" fill="hold" nodeType="afterGroup">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 calcmode="lin" valueType="num">
                                      <p:cBhvr>
                                        <p:cTn id="34" dur="500" fill="hold"/>
                                        <p:tgtEl>
                                          <p:spTgt spid="21"/>
                                        </p:tgtEl>
                                        <p:attrNameLst>
                                          <p:attrName>style.rotation</p:attrName>
                                        </p:attrNameLst>
                                      </p:cBhvr>
                                      <p:tavLst>
                                        <p:tav tm="0">
                                          <p:val>
                                            <p:fltVal val="360"/>
                                          </p:val>
                                        </p:tav>
                                        <p:tav tm="100000">
                                          <p:val>
                                            <p:fltVal val="0"/>
                                          </p:val>
                                        </p:tav>
                                      </p:tavLst>
                                    </p:anim>
                                    <p:animEffect transition="in" filter="fade">
                                      <p:cBhvr>
                                        <p:cTn id="35" dur="500"/>
                                        <p:tgtEl>
                                          <p:spTgt spid="21"/>
                                        </p:tgtEl>
                                      </p:cBhvr>
                                    </p:animEffect>
                                  </p:childTnLst>
                                </p:cTn>
                              </p:par>
                            </p:childTnLst>
                          </p:cTn>
                        </p:par>
                        <p:par>
                          <p:cTn id="36" fill="hold" nodeType="afterGroup">
                            <p:stCondLst>
                              <p:cond delay="2500"/>
                            </p:stCondLst>
                            <p:childTnLst>
                              <p:par>
                                <p:cTn id="37" presetID="53"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nodeType="afterGroup">
                            <p:stCondLst>
                              <p:cond delay="3000"/>
                            </p:stCondLst>
                            <p:childTnLst>
                              <p:par>
                                <p:cTn id="43" presetID="12" presetClass="entr" presetSubtype="8"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p:tgtEl>
                                          <p:spTgt spid="27"/>
                                        </p:tgtEl>
                                        <p:attrNameLst>
                                          <p:attrName>ppt_x</p:attrName>
                                        </p:attrNameLst>
                                      </p:cBhvr>
                                      <p:tavLst>
                                        <p:tav tm="0">
                                          <p:val>
                                            <p:strVal val="#ppt_x-#ppt_w*1.125000"/>
                                          </p:val>
                                        </p:tav>
                                        <p:tav tm="100000">
                                          <p:val>
                                            <p:strVal val="#ppt_x"/>
                                          </p:val>
                                        </p:tav>
                                      </p:tavLst>
                                    </p:anim>
                                    <p:animEffect transition="in" filter="wipe(righ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animBg="1"/>
      <p:bldP spid="26"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a:extLst>
              <a:ext uri="{FF2B5EF4-FFF2-40B4-BE49-F238E27FC236}">
                <a16:creationId xmlns:a16="http://schemas.microsoft.com/office/drawing/2014/main" id="{B59753E3-5706-4DA0-A560-3A1E5A4B0A08}"/>
              </a:ext>
            </a:extLst>
          </p:cNvPr>
          <p:cNvSpPr txBox="1"/>
          <p:nvPr/>
        </p:nvSpPr>
        <p:spPr>
          <a:xfrm>
            <a:off x="1714826" y="224609"/>
            <a:ext cx="6070274"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a:lnSpc>
                <a:spcPct val="150000"/>
              </a:lnSpc>
              <a:defRPr/>
            </a:pPr>
            <a:r>
              <a:rPr lang="zh-CN" altLang="en-US" sz="3200" kern="0" dirty="0" smtClean="0">
                <a:solidFill>
                  <a:schemeClr val="tx1"/>
                </a:solidFill>
                <a:latin typeface="Arial"/>
                <a:ea typeface="微软雅黑"/>
                <a:cs typeface="+mn-ea"/>
                <a:sym typeface="+mn-lt"/>
              </a:rPr>
              <a:t>中共十九届四中全会会议主题</a:t>
            </a:r>
            <a:endParaRPr kumimoji="0" lang="en-US" altLang="zh-CN"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
        <p:nvSpPr>
          <p:cNvPr id="3" name="文本框 19"/>
          <p:cNvSpPr>
            <a:spLocks noChangeArrowheads="1"/>
          </p:cNvSpPr>
          <p:nvPr/>
        </p:nvSpPr>
        <p:spPr bwMode="auto">
          <a:xfrm>
            <a:off x="1820838" y="3557586"/>
            <a:ext cx="8859862" cy="646112"/>
          </a:xfrm>
          <a:prstGeom prst="rect">
            <a:avLst/>
          </a:prstGeom>
          <a:noFill/>
          <a:ln w="9525" cap="flat" algn="ctr">
            <a:noFill/>
            <a:prstDash val="solid"/>
            <a:miter lim="800000"/>
            <a:headEnd type="none" w="med" len="med"/>
            <a:tailEnd type="none" w="med" len="med"/>
          </a:ln>
          <a:effectLst/>
        </p:spPr>
        <p:txBody>
          <a:bodyPr/>
          <a:lstStyle/>
          <a:p>
            <a:r>
              <a:rPr lang="zh-CN" altLang="en-US" dirty="0" smtClean="0">
                <a:solidFill>
                  <a:srgbClr val="920000"/>
                </a:solidFill>
                <a:latin typeface="微软雅黑" pitchFamily="34" charset="-122"/>
                <a:ea typeface="微软雅黑" pitchFamily="34" charset="-122"/>
              </a:rPr>
              <a:t>党的十九届四中全会将主题聚焦于坚持和完善中国特色社会主义制度，推进国家治理体系和治理能力现代化，这是关系党和国家事业兴旺发达、国家长治久安、人民幸福安康的重大问题。党中央用一次全会就这个重大问题进行研究，是从政治上、全局上、战略上全面考量，立足当前、着眼长远作出的重大决策，充分体现了以习近平同志为核心的党中央高瞻远瞩的战略眼光和强烈的历史担当。</a:t>
            </a:r>
            <a:endParaRPr lang="zh-CN" altLang="en-US" dirty="0">
              <a:solidFill>
                <a:srgbClr val="920000"/>
              </a:solidFill>
              <a:latin typeface="微软雅黑" pitchFamily="34" charset="-122"/>
              <a:ea typeface="微软雅黑" pitchFamily="34" charset="-122"/>
            </a:endParaRPr>
          </a:p>
        </p:txBody>
      </p:sp>
      <p:grpSp>
        <p:nvGrpSpPr>
          <p:cNvPr id="4" name="组合 4"/>
          <p:cNvGrpSpPr>
            <a:grpSpLocks/>
          </p:cNvGrpSpPr>
          <p:nvPr/>
        </p:nvGrpSpPr>
        <p:grpSpPr bwMode="auto">
          <a:xfrm>
            <a:off x="1690662" y="1525574"/>
            <a:ext cx="6480219" cy="1285884"/>
            <a:chOff x="1693839" y="2296571"/>
            <a:chExt cx="5847214" cy="760760"/>
          </a:xfrm>
        </p:grpSpPr>
        <p:sp>
          <p:nvSpPr>
            <p:cNvPr id="5" name="圆角矩形 22"/>
            <p:cNvSpPr>
              <a:spLocks noChangeArrowheads="1"/>
            </p:cNvSpPr>
            <p:nvPr/>
          </p:nvSpPr>
          <p:spPr bwMode="auto">
            <a:xfrm>
              <a:off x="1693839" y="2296571"/>
              <a:ext cx="5720670" cy="76076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endParaRPr lang="zh-CN" altLang="en-US" sz="2000">
                <a:solidFill>
                  <a:srgbClr val="FFFFFF"/>
                </a:solidFill>
                <a:latin typeface="微软雅黑" pitchFamily="34" charset="-122"/>
                <a:ea typeface="微软雅黑" pitchFamily="34" charset="-122"/>
              </a:endParaRPr>
            </a:p>
          </p:txBody>
        </p:sp>
        <p:sp>
          <p:nvSpPr>
            <p:cNvPr id="6" name="文本框 11"/>
            <p:cNvSpPr>
              <a:spLocks noChangeArrowheads="1"/>
            </p:cNvSpPr>
            <p:nvPr/>
          </p:nvSpPr>
          <p:spPr bwMode="auto">
            <a:xfrm>
              <a:off x="2428653" y="2477704"/>
              <a:ext cx="5112400" cy="369332"/>
            </a:xfrm>
            <a:prstGeom prst="rect">
              <a:avLst/>
            </a:prstGeom>
            <a:noFill/>
            <a:ln w="9525" cap="flat" algn="ctr">
              <a:noFill/>
              <a:prstDash val="solid"/>
              <a:miter lim="800000"/>
              <a:headEnd type="none" w="med" len="med"/>
              <a:tailEnd type="none" w="med" len="med"/>
            </a:ln>
            <a:effectLst/>
          </p:spPr>
          <p:txBody>
            <a:bodyPr/>
            <a:lstStyle/>
            <a:p>
              <a:r>
                <a:rPr lang="zh-CN" altLang="en-US" b="1" dirty="0">
                  <a:solidFill>
                    <a:schemeClr val="bg1"/>
                  </a:solidFill>
                  <a:latin typeface="微软雅黑" pitchFamily="34" charset="-122"/>
                  <a:ea typeface="微软雅黑" pitchFamily="34" charset="-122"/>
                </a:rPr>
                <a:t>十九</a:t>
              </a:r>
              <a:r>
                <a:rPr lang="zh-CN" altLang="en-US" b="1" dirty="0" smtClean="0">
                  <a:solidFill>
                    <a:schemeClr val="bg1"/>
                  </a:solidFill>
                  <a:latin typeface="微软雅黑" pitchFamily="34" charset="-122"/>
                  <a:ea typeface="微软雅黑" pitchFamily="34" charset="-122"/>
                </a:rPr>
                <a:t>届四中全会</a:t>
              </a:r>
              <a:r>
                <a:rPr lang="zh-CN" altLang="en-US" b="1" dirty="0">
                  <a:solidFill>
                    <a:schemeClr val="bg1"/>
                  </a:solidFill>
                  <a:latin typeface="微软雅黑" pitchFamily="34" charset="-122"/>
                  <a:ea typeface="微软雅黑" pitchFamily="34" charset="-122"/>
                </a:rPr>
                <a:t>中共中央关于坚持和完善中国特色</a:t>
              </a:r>
              <a:r>
                <a:rPr lang="zh-CN" altLang="en-US" b="1" dirty="0" smtClean="0">
                  <a:solidFill>
                    <a:schemeClr val="bg1"/>
                  </a:solidFill>
                  <a:latin typeface="微软雅黑" pitchFamily="34" charset="-122"/>
                  <a:ea typeface="微软雅黑" pitchFamily="34" charset="-122"/>
                </a:rPr>
                <a:t>社会主义制度、推进</a:t>
              </a:r>
              <a:r>
                <a:rPr lang="zh-CN" altLang="en-US" b="1" dirty="0">
                  <a:solidFill>
                    <a:schemeClr val="bg1"/>
                  </a:solidFill>
                  <a:latin typeface="微软雅黑" pitchFamily="34" charset="-122"/>
                  <a:ea typeface="微软雅黑" pitchFamily="34" charset="-122"/>
                </a:rPr>
                <a:t>国家治理体系和治理能力现代化若干重大问题的决定</a:t>
              </a:r>
            </a:p>
          </p:txBody>
        </p:sp>
      </p:grpSp>
      <p:sp>
        <p:nvSpPr>
          <p:cNvPr id="7" name="文本框 19"/>
          <p:cNvSpPr>
            <a:spLocks noChangeArrowheads="1"/>
          </p:cNvSpPr>
          <p:nvPr/>
        </p:nvSpPr>
        <p:spPr bwMode="auto">
          <a:xfrm>
            <a:off x="2422525" y="5260975"/>
            <a:ext cx="7686675" cy="369888"/>
          </a:xfrm>
          <a:prstGeom prst="rect">
            <a:avLst/>
          </a:prstGeom>
          <a:noFill/>
          <a:ln w="9525" cap="flat" algn="ctr">
            <a:noFill/>
            <a:prstDash val="solid"/>
            <a:miter lim="800000"/>
            <a:headEnd type="none" w="med" len="med"/>
            <a:tailEnd type="none" w="med" len="med"/>
          </a:ln>
          <a:effectLst/>
        </p:spPr>
        <p:txBody>
          <a:bodyPr/>
          <a:lstStyle/>
          <a:p>
            <a:endParaRPr lang="zh-CN" altLang="en-US" dirty="0">
              <a:solidFill>
                <a:srgbClr val="920000"/>
              </a:solidFill>
              <a:latin typeface="微软雅黑" pitchFamily="34" charset="-122"/>
              <a:ea typeface="微软雅黑" pitchFamily="34" charset="-122"/>
            </a:endParaRPr>
          </a:p>
        </p:txBody>
      </p:sp>
      <p:sp>
        <p:nvSpPr>
          <p:cNvPr id="8" name="Freeform 29"/>
          <p:cNvSpPr>
            <a:spLocks/>
          </p:cNvSpPr>
          <p:nvPr/>
        </p:nvSpPr>
        <p:spPr bwMode="auto">
          <a:xfrm>
            <a:off x="1884338" y="1882764"/>
            <a:ext cx="606425" cy="541338"/>
          </a:xfrm>
          <a:custGeom>
            <a:avLst/>
            <a:gdLst/>
            <a:ahLst/>
            <a:cxnLst>
              <a:cxn ang="0">
                <a:pos x="803" y="15"/>
              </a:cxn>
              <a:cxn ang="0">
                <a:pos x="1253" y="1067"/>
              </a:cxn>
              <a:cxn ang="0">
                <a:pos x="728" y="540"/>
              </a:cxn>
              <a:cxn ang="0">
                <a:pos x="928" y="339"/>
              </a:cxn>
              <a:cxn ang="0">
                <a:pos x="803" y="215"/>
              </a:cxn>
              <a:cxn ang="0">
                <a:pos x="549" y="267"/>
              </a:cxn>
              <a:cxn ang="0">
                <a:pos x="150" y="666"/>
              </a:cxn>
              <a:cxn ang="0">
                <a:pos x="376" y="890"/>
              </a:cxn>
              <a:cxn ang="0">
                <a:pos x="527" y="741"/>
              </a:cxn>
              <a:cxn ang="0">
                <a:pos x="1052" y="1266"/>
              </a:cxn>
              <a:cxn ang="0">
                <a:pos x="176" y="1090"/>
              </a:cxn>
              <a:cxn ang="0">
                <a:pos x="49" y="1217"/>
              </a:cxn>
              <a:cxn ang="0">
                <a:pos x="159" y="1357"/>
              </a:cxn>
              <a:cxn ang="0">
                <a:pos x="144" y="1371"/>
              </a:cxn>
              <a:cxn ang="0">
                <a:pos x="122" y="1367"/>
              </a:cxn>
              <a:cxn ang="0">
                <a:pos x="0" y="1494"/>
              </a:cxn>
              <a:cxn ang="0">
                <a:pos x="123" y="1616"/>
              </a:cxn>
              <a:cxn ang="0">
                <a:pos x="249" y="1493"/>
              </a:cxn>
              <a:cxn ang="0">
                <a:pos x="245" y="1470"/>
              </a:cxn>
              <a:cxn ang="0">
                <a:pos x="265" y="1451"/>
              </a:cxn>
              <a:cxn ang="0">
                <a:pos x="1255" y="1467"/>
              </a:cxn>
              <a:cxn ang="0">
                <a:pos x="1402" y="1615"/>
              </a:cxn>
              <a:cxn ang="0">
                <a:pos x="1603" y="1416"/>
              </a:cxn>
              <a:cxn ang="0">
                <a:pos x="1455" y="1267"/>
              </a:cxn>
              <a:cxn ang="0">
                <a:pos x="803" y="15"/>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E699"/>
          </a:solidFill>
          <a:ln w="9525" cap="flat" algn="ctr">
            <a:noFill/>
            <a:prstDash val="solid"/>
            <a:round/>
            <a:headEnd type="none" w="med" len="med"/>
            <a:tailEnd type="none" w="med" len="med"/>
          </a:ln>
          <a:effectLst/>
        </p:spPr>
        <p:txBody>
          <a:bodyPr/>
          <a:lstStyle/>
          <a:p>
            <a:pPr>
              <a:buFontTx/>
              <a:buNone/>
            </a:pPr>
            <a:endParaRPr lang="zh-CN" altLang="zh-CN">
              <a:latin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10" fill="hold" grpId="1"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par>
                                <p:cTn id="17" presetID="3" presetClass="entr" presetSubtype="10" fill="hold" grpId="1" nodeType="withEffect" nodePh="1">
                                  <p:stCondLst>
                                    <p:cond delay="0"/>
                                  </p:stCondLst>
                                  <p:endCondLst>
                                    <p:cond evt="begin" delay="0">
                                      <p:tn val="17"/>
                                    </p:cond>
                                  </p:end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p:bldP spid="7" grpId="0" animBg="1"/>
      <p:bldP spid="7" grpId="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stretch>
            <a:fillRect/>
          </a:stretch>
        </p:blipFill>
        <p:spPr bwMode="auto">
          <a:xfrm>
            <a:off x="0" y="0"/>
            <a:ext cx="12192000" cy="6858000"/>
          </a:xfrm>
          <a:prstGeom prst="rect">
            <a:avLst/>
          </a:prstGeom>
          <a:noFill/>
          <a:ln w="9525">
            <a:noFill/>
            <a:miter lim="800000"/>
          </a:ln>
        </p:spPr>
      </p:pic>
      <p:pic>
        <p:nvPicPr>
          <p:cNvPr id="25" name="图片 24"/>
          <p:cNvPicPr>
            <a:picLocks noChangeAspect="1" noChangeArrowheads="1"/>
          </p:cNvPicPr>
          <p:nvPr/>
        </p:nvPicPr>
        <p:blipFill>
          <a:blip r:embed="rId4"/>
          <a:stretch>
            <a:fillRect/>
          </a:stretch>
        </p:blipFill>
        <p:spPr bwMode="auto">
          <a:xfrm>
            <a:off x="4381500" y="1733541"/>
            <a:ext cx="3895725" cy="1501775"/>
          </a:xfrm>
          <a:prstGeom prst="rect">
            <a:avLst/>
          </a:prstGeom>
          <a:noFill/>
          <a:ln w="9525">
            <a:noFill/>
            <a:miter lim="800000"/>
          </a:ln>
        </p:spPr>
      </p:pic>
      <p:pic>
        <p:nvPicPr>
          <p:cNvPr id="3" name="图片 2"/>
          <p:cNvPicPr>
            <a:picLocks noChangeAspect="1" noChangeArrowheads="1"/>
          </p:cNvPicPr>
          <p:nvPr/>
        </p:nvPicPr>
        <p:blipFill>
          <a:blip r:embed="rId5"/>
          <a:stretch>
            <a:fillRect/>
          </a:stretch>
        </p:blipFill>
        <p:spPr bwMode="auto">
          <a:xfrm>
            <a:off x="3516313" y="1157278"/>
            <a:ext cx="1719262" cy="2319338"/>
          </a:xfrm>
          <a:prstGeom prst="rect">
            <a:avLst/>
          </a:prstGeom>
          <a:noFill/>
          <a:ln w="9525">
            <a:noFill/>
            <a:miter lim="800000"/>
          </a:ln>
        </p:spPr>
      </p:pic>
      <p:sp>
        <p:nvSpPr>
          <p:cNvPr id="26" name="TextBox 25"/>
          <p:cNvSpPr txBox="1">
            <a:spLocks noChangeArrowheads="1"/>
          </p:cNvSpPr>
          <p:nvPr/>
        </p:nvSpPr>
        <p:spPr bwMode="auto">
          <a:xfrm>
            <a:off x="5699125" y="1879591"/>
            <a:ext cx="1918799" cy="610585"/>
          </a:xfrm>
          <a:prstGeom prst="rect">
            <a:avLst/>
          </a:prstGeom>
          <a:noFill/>
          <a:ln w="9525">
            <a:noFill/>
            <a:miter lim="800000"/>
          </a:ln>
        </p:spPr>
        <p:txBody>
          <a:bodyPr wrap="none" lIns="86521" tIns="43260" rIns="86521" bIns="43260">
            <a:spAutoFit/>
          </a:bodyPr>
          <a:lstStyle/>
          <a:p>
            <a:r>
              <a:rPr lang="zh-CN" altLang="en-US" sz="3400" b="1" smtClean="0">
                <a:solidFill>
                  <a:schemeClr val="bg1"/>
                </a:solidFill>
                <a:latin typeface="微软雅黑" pitchFamily="34" charset="-122"/>
                <a:ea typeface="微软雅黑" pitchFamily="34" charset="-122"/>
              </a:rPr>
              <a:t>第二部</a:t>
            </a:r>
            <a:r>
              <a:rPr lang="zh-CN" altLang="en-US" sz="3400" b="1">
                <a:solidFill>
                  <a:schemeClr val="bg1"/>
                </a:solidFill>
                <a:latin typeface="微软雅黑" pitchFamily="34" charset="-122"/>
                <a:ea typeface="微软雅黑" pitchFamily="34" charset="-122"/>
              </a:rPr>
              <a:t>分</a:t>
            </a:r>
          </a:p>
        </p:txBody>
      </p:sp>
      <p:sp>
        <p:nvSpPr>
          <p:cNvPr id="27" name="TextBox 26"/>
          <p:cNvSpPr txBox="1">
            <a:spLocks noChangeArrowheads="1"/>
          </p:cNvSpPr>
          <p:nvPr/>
        </p:nvSpPr>
        <p:spPr bwMode="auto">
          <a:xfrm>
            <a:off x="3172238" y="3178455"/>
            <a:ext cx="6407208" cy="1749358"/>
          </a:xfrm>
          <a:prstGeom prst="rect">
            <a:avLst/>
          </a:prstGeom>
          <a:noFill/>
          <a:ln w="9525">
            <a:noFill/>
            <a:miter lim="800000"/>
          </a:ln>
        </p:spPr>
        <p:txBody>
          <a:bodyPr wrap="none" lIns="86521" tIns="43260" rIns="86521" bIns="43260">
            <a:spAutoFit/>
          </a:bodyPr>
          <a:lstStyle/>
          <a:p>
            <a:pPr algn="ctr"/>
            <a:r>
              <a:rPr lang="zh-CN" altLang="en-US" sz="5400" b="1" kern="0" dirty="0" smtClean="0">
                <a:solidFill>
                  <a:srgbClr val="BA2A21"/>
                </a:solidFill>
                <a:latin typeface="Arial"/>
                <a:ea typeface="微软雅黑"/>
                <a:cs typeface="+mn-ea"/>
                <a:sym typeface="+mn-lt"/>
              </a:rPr>
              <a:t>中共十九届四中全会</a:t>
            </a:r>
            <a:endParaRPr lang="en-US" altLang="zh-CN" sz="5400" b="1" kern="0" dirty="0" smtClean="0">
              <a:solidFill>
                <a:srgbClr val="BA2A21"/>
              </a:solidFill>
              <a:latin typeface="Arial"/>
              <a:ea typeface="微软雅黑"/>
              <a:cs typeface="+mn-ea"/>
              <a:sym typeface="+mn-lt"/>
            </a:endParaRPr>
          </a:p>
          <a:p>
            <a:pPr algn="ctr"/>
            <a:r>
              <a:rPr lang="zh-CN" altLang="en-US" sz="5400" b="1" kern="0" dirty="0" smtClean="0">
                <a:solidFill>
                  <a:srgbClr val="BA2A21"/>
                </a:solidFill>
                <a:latin typeface="Arial"/>
                <a:ea typeface="微软雅黑"/>
                <a:cs typeface="+mn-ea"/>
                <a:sym typeface="+mn-lt"/>
              </a:rPr>
              <a:t>会议议程</a:t>
            </a:r>
            <a:endParaRPr lang="zh-CN" altLang="en-US" sz="5400" b="1" kern="0" dirty="0">
              <a:solidFill>
                <a:srgbClr val="BA2A21"/>
              </a:solidFill>
              <a:latin typeface="Arial"/>
              <a:ea typeface="微软雅黑"/>
              <a:cs typeface="+mn-ea"/>
              <a:sym typeface="+mn-lt"/>
            </a:endParaRPr>
          </a:p>
        </p:txBody>
      </p:sp>
      <p:pic>
        <p:nvPicPr>
          <p:cNvPr id="7" name="图片 6"/>
          <p:cNvPicPr>
            <a:picLocks noChangeAspect="1"/>
          </p:cNvPicPr>
          <p:nvPr/>
        </p:nvPicPr>
        <p:blipFill>
          <a:blip r:embed="rId6"/>
          <a:stretch>
            <a:fillRect/>
          </a:stretch>
        </p:blipFill>
        <p:spPr bwMode="auto">
          <a:xfrm>
            <a:off x="-362553" y="-143830"/>
            <a:ext cx="4224150" cy="2618509"/>
          </a:xfrm>
          <a:prstGeom prst="rect">
            <a:avLst/>
          </a:prstGeom>
          <a:noFill/>
          <a:ln w="9525">
            <a:noFill/>
            <a:miter lim="800000"/>
          </a:ln>
        </p:spPr>
      </p:pic>
    </p:spTree>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nodeType="afterGroup">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59753E3-5706-4DA0-A560-3A1E5A4B0A08}"/>
              </a:ext>
            </a:extLst>
          </p:cNvPr>
          <p:cNvSpPr txBox="1"/>
          <p:nvPr/>
        </p:nvSpPr>
        <p:spPr>
          <a:xfrm>
            <a:off x="1962364" y="256002"/>
            <a:ext cx="5810036"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lvl="0">
              <a:lnSpc>
                <a:spcPct val="150000"/>
              </a:lnSpc>
              <a:defRPr/>
            </a:pPr>
            <a:r>
              <a:rPr lang="zh-CN" altLang="en-US" sz="3200" kern="0" dirty="0" smtClean="0">
                <a:solidFill>
                  <a:schemeClr val="tx1"/>
                </a:solidFill>
                <a:latin typeface="Arial"/>
                <a:ea typeface="微软雅黑"/>
                <a:cs typeface="+mn-ea"/>
                <a:sym typeface="+mn-lt"/>
              </a:rPr>
              <a:t>中共十九届四中全会</a:t>
            </a:r>
            <a:r>
              <a:rPr kumimoji="0" lang="zh-CN" altLang="en-US" sz="3200" b="1"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j-cs"/>
              </a:rPr>
              <a:t>会</a:t>
            </a:r>
            <a:r>
              <a:rPr kumimoji="0" lang="zh-CN" altLang="en-US"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rPr>
              <a:t>议议程</a:t>
            </a:r>
            <a:endParaRPr kumimoji="0" lang="en-US" altLang="zh-CN"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cxnSp>
        <p:nvCxnSpPr>
          <p:cNvPr id="14" name="直接连接符 13">
            <a:extLst>
              <a:ext uri="{FF2B5EF4-FFF2-40B4-BE49-F238E27FC236}">
                <a16:creationId xmlns:a16="http://schemas.microsoft.com/office/drawing/2014/main" id="{7421F5F2-4FC4-4755-87CC-03D75EEE1FEF}"/>
              </a:ext>
            </a:extLst>
          </p:cNvPr>
          <p:cNvCxnSpPr/>
          <p:nvPr/>
        </p:nvCxnSpPr>
        <p:spPr>
          <a:xfrm flipV="1">
            <a:off x="482878" y="2514600"/>
            <a:ext cx="11315422" cy="35928"/>
          </a:xfrm>
          <a:prstGeom prst="line">
            <a:avLst/>
          </a:prstGeom>
          <a:noFill/>
          <a:ln w="28575" cap="flat" cmpd="sng" algn="ctr">
            <a:solidFill>
              <a:srgbClr val="FF0000"/>
            </a:solidFill>
            <a:prstDash val="solid"/>
          </a:ln>
          <a:effectLst/>
        </p:spPr>
      </p:cxnSp>
      <p:sp>
        <p:nvSpPr>
          <p:cNvPr id="15" name="椭圆 14">
            <a:extLst>
              <a:ext uri="{FF2B5EF4-FFF2-40B4-BE49-F238E27FC236}">
                <a16:creationId xmlns:a16="http://schemas.microsoft.com/office/drawing/2014/main" id="{7A9F8E80-7CB7-42A3-9915-0117CB138930}"/>
              </a:ext>
            </a:extLst>
          </p:cNvPr>
          <p:cNvSpPr/>
          <p:nvPr/>
        </p:nvSpPr>
        <p:spPr>
          <a:xfrm>
            <a:off x="3069228" y="2438895"/>
            <a:ext cx="199241" cy="199241"/>
          </a:xfrm>
          <a:prstGeom prst="ellipse">
            <a:avLst/>
          </a:prstGeom>
          <a:solidFill>
            <a:srgbClr val="FF00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8936" eaLnBrk="1" fontAlgn="auto"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Impact"/>
              <a:ea typeface="微软雅黑"/>
              <a:cs typeface="+mn-cs"/>
            </a:endParaRPr>
          </a:p>
        </p:txBody>
      </p:sp>
      <p:pic>
        <p:nvPicPr>
          <p:cNvPr id="16" name="图片 15">
            <a:extLst>
              <a:ext uri="{FF2B5EF4-FFF2-40B4-BE49-F238E27FC236}">
                <a16:creationId xmlns:a16="http://schemas.microsoft.com/office/drawing/2014/main" id="{6C7C9B29-D41D-4C44-A0C3-7DCD289DE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006" y="1159311"/>
            <a:ext cx="1194766" cy="1195234"/>
          </a:xfrm>
          <a:prstGeom prst="rect">
            <a:avLst/>
          </a:prstGeom>
        </p:spPr>
      </p:pic>
      <p:sp>
        <p:nvSpPr>
          <p:cNvPr id="17" name="矩形: 圆角 25">
            <a:extLst>
              <a:ext uri="{FF2B5EF4-FFF2-40B4-BE49-F238E27FC236}">
                <a16:creationId xmlns:a16="http://schemas.microsoft.com/office/drawing/2014/main" id="{E7997EBF-560C-47FF-9067-756333D8F295}"/>
              </a:ext>
            </a:extLst>
          </p:cNvPr>
          <p:cNvSpPr/>
          <p:nvPr/>
        </p:nvSpPr>
        <p:spPr>
          <a:xfrm>
            <a:off x="2893828" y="1482608"/>
            <a:ext cx="550039" cy="548640"/>
          </a:xfrm>
          <a:prstGeom prst="roundRect">
            <a:avLst>
              <a:gd name="adj" fmla="val 50000"/>
            </a:avLst>
          </a:prstGeom>
          <a:gradFill>
            <a:gsLst>
              <a:gs pos="0">
                <a:srgbClr val="FF3300"/>
              </a:gs>
              <a:gs pos="100000">
                <a:srgbClr val="C00000"/>
              </a:gs>
              <a:gs pos="100000">
                <a:srgbClr val="FF3300"/>
              </a:gs>
            </a:gsLst>
            <a:lin ang="2400000" scaled="0"/>
          </a:gradFill>
          <a:ln w="25400" cap="flat" cmpd="sng" algn="ctr">
            <a:no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en-US" altLang="zh-CN" sz="3200" b="1"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82" charset="2"/>
                <a:cs typeface="Arial" panose="020B0604020202020204" pitchFamily="34" charset="0"/>
              </a:rPr>
              <a:t>1</a:t>
            </a:r>
            <a:endParaRPr kumimoji="0" lang="zh-CN" altLang="en-US" sz="2400" b="1"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82" charset="2"/>
              <a:cs typeface="Arial" panose="020B0604020202020204" pitchFamily="34" charset="0"/>
            </a:endParaRPr>
          </a:p>
        </p:txBody>
      </p:sp>
      <p:sp>
        <p:nvSpPr>
          <p:cNvPr id="21" name="椭圆 20">
            <a:extLst>
              <a:ext uri="{FF2B5EF4-FFF2-40B4-BE49-F238E27FC236}">
                <a16:creationId xmlns:a16="http://schemas.microsoft.com/office/drawing/2014/main" id="{BA8DA825-FCDE-4A90-8EAB-1AC740130B4F}"/>
              </a:ext>
            </a:extLst>
          </p:cNvPr>
          <p:cNvSpPr/>
          <p:nvPr/>
        </p:nvSpPr>
        <p:spPr>
          <a:xfrm>
            <a:off x="10235811" y="2398438"/>
            <a:ext cx="199241" cy="199241"/>
          </a:xfrm>
          <a:prstGeom prst="ellipse">
            <a:avLst/>
          </a:prstGeom>
          <a:solidFill>
            <a:srgbClr val="FF00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8936" eaLnBrk="1" fontAlgn="auto"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Impact"/>
              <a:ea typeface="微软雅黑"/>
              <a:cs typeface="+mn-cs"/>
            </a:endParaRPr>
          </a:p>
        </p:txBody>
      </p:sp>
      <p:pic>
        <p:nvPicPr>
          <p:cNvPr id="22" name="图片 21">
            <a:extLst>
              <a:ext uri="{FF2B5EF4-FFF2-40B4-BE49-F238E27FC236}">
                <a16:creationId xmlns:a16="http://schemas.microsoft.com/office/drawing/2014/main" id="{4B7C99DF-2508-411A-8625-38800E55FF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5806" y="1203378"/>
            <a:ext cx="1194766" cy="1195234"/>
          </a:xfrm>
          <a:prstGeom prst="rect">
            <a:avLst/>
          </a:prstGeom>
        </p:spPr>
      </p:pic>
      <p:sp>
        <p:nvSpPr>
          <p:cNvPr id="23" name="矩形: 圆角 25">
            <a:extLst>
              <a:ext uri="{FF2B5EF4-FFF2-40B4-BE49-F238E27FC236}">
                <a16:creationId xmlns:a16="http://schemas.microsoft.com/office/drawing/2014/main" id="{E030B918-C16F-438D-A08F-136416FF07A3}"/>
              </a:ext>
            </a:extLst>
          </p:cNvPr>
          <p:cNvSpPr/>
          <p:nvPr/>
        </p:nvSpPr>
        <p:spPr>
          <a:xfrm>
            <a:off x="10094628" y="1526675"/>
            <a:ext cx="550039" cy="548640"/>
          </a:xfrm>
          <a:prstGeom prst="roundRect">
            <a:avLst>
              <a:gd name="adj" fmla="val 50000"/>
            </a:avLst>
          </a:prstGeom>
          <a:gradFill>
            <a:gsLst>
              <a:gs pos="0">
                <a:srgbClr val="FF3300"/>
              </a:gs>
              <a:gs pos="100000">
                <a:srgbClr val="C00000"/>
              </a:gs>
              <a:gs pos="100000">
                <a:srgbClr val="FF3300"/>
              </a:gs>
            </a:gsLst>
            <a:lin ang="2400000" scaled="0"/>
          </a:gradFill>
          <a:ln w="25400" cap="flat" cmpd="sng" algn="ctr">
            <a:no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en-US" altLang="zh-CN" sz="3200" b="1"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82" charset="2"/>
                <a:cs typeface="Arial" panose="020B0604020202020204" pitchFamily="34" charset="0"/>
              </a:rPr>
              <a:t>2</a:t>
            </a:r>
            <a:endParaRPr kumimoji="0" lang="zh-CN" altLang="en-US" sz="3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82" charset="2"/>
              <a:cs typeface="Arial" panose="020B0604020202020204" pitchFamily="34" charset="0"/>
            </a:endParaRPr>
          </a:p>
        </p:txBody>
      </p:sp>
      <p:sp>
        <p:nvSpPr>
          <p:cNvPr id="26" name="文本框 25">
            <a:extLst>
              <a:ext uri="{FF2B5EF4-FFF2-40B4-BE49-F238E27FC236}">
                <a16:creationId xmlns:a16="http://schemas.microsoft.com/office/drawing/2014/main" id="{FFF3207C-66C5-46D3-BCFC-DB93948036B7}"/>
              </a:ext>
            </a:extLst>
          </p:cNvPr>
          <p:cNvSpPr txBox="1"/>
          <p:nvPr/>
        </p:nvSpPr>
        <p:spPr>
          <a:xfrm>
            <a:off x="1900396" y="2838623"/>
            <a:ext cx="4309904" cy="1154162"/>
          </a:xfrm>
          <a:prstGeom prst="rect">
            <a:avLst/>
          </a:prstGeom>
          <a:noFill/>
        </p:spPr>
        <p:txBody>
          <a:bodyPr wrap="square" rtlCol="0">
            <a:spAutoFit/>
          </a:bodyPr>
          <a:lstStyle/>
          <a:p>
            <a:pPr defTabSz="1218936">
              <a:lnSpc>
                <a:spcPct val="150000"/>
              </a:lnSpc>
            </a:pPr>
            <a:r>
              <a:rPr lang="zh-CN" altLang="en-US" sz="1600" b="1" dirty="0" smtClean="0"/>
              <a:t>中共中央政治局向中央委员会报告工作，研究坚持和完善中国特色社会主义制度、推进国家治理体系和治理能力现代化若干重大问题</a:t>
            </a:r>
            <a:endParaRPr lang="zh-CN" altLang="en-US" sz="1600" b="1" dirty="0">
              <a:latin typeface="微软雅黑" panose="020B0503020204020204" pitchFamily="82" charset="2"/>
              <a:ea typeface="微软雅黑" panose="020B0503020204020204" pitchFamily="82" charset="2"/>
            </a:endParaRPr>
          </a:p>
        </p:txBody>
      </p:sp>
      <p:sp>
        <p:nvSpPr>
          <p:cNvPr id="28" name="文本框 27">
            <a:extLst>
              <a:ext uri="{FF2B5EF4-FFF2-40B4-BE49-F238E27FC236}">
                <a16:creationId xmlns:a16="http://schemas.microsoft.com/office/drawing/2014/main" id="{28833F6C-B962-4763-9D8F-643C3F3B58FC}"/>
              </a:ext>
            </a:extLst>
          </p:cNvPr>
          <p:cNvSpPr txBox="1"/>
          <p:nvPr/>
        </p:nvSpPr>
        <p:spPr>
          <a:xfrm>
            <a:off x="7531100" y="2777022"/>
            <a:ext cx="4281792" cy="1200329"/>
          </a:xfrm>
          <a:prstGeom prst="rect">
            <a:avLst/>
          </a:prstGeom>
          <a:noFill/>
        </p:spPr>
        <p:txBody>
          <a:bodyPr wrap="square" rtlCol="0">
            <a:spAutoFit/>
          </a:bodyPr>
          <a:lstStyle/>
          <a:p>
            <a:pPr defTabSz="1218936">
              <a:lnSpc>
                <a:spcPct val="150000"/>
              </a:lnSpc>
            </a:pPr>
            <a:r>
              <a:rPr lang="zh-CN" altLang="en-US" sz="1600" b="1" dirty="0" smtClean="0"/>
              <a:t>审议</a:t>
            </a:r>
            <a:r>
              <a:rPr lang="zh-CN" altLang="en-US" sz="1600" b="1" dirty="0" smtClean="0">
                <a:latin typeface="微软雅黑" panose="020B0503020204020204" pitchFamily="82" charset="2"/>
                <a:ea typeface="微软雅黑" panose="020B0503020204020204" pitchFamily="82" charset="2"/>
              </a:rPr>
              <a:t>会议审议了</a:t>
            </a:r>
            <a:r>
              <a:rPr lang="en-US" altLang="zh-CN" sz="1600" b="1" dirty="0" smtClean="0">
                <a:latin typeface="微软雅黑" panose="020B0503020204020204" pitchFamily="82" charset="2"/>
                <a:ea typeface="微软雅黑" panose="020B0503020204020204" pitchFamily="82" charset="2"/>
              </a:rPr>
              <a:t>《</a:t>
            </a:r>
            <a:r>
              <a:rPr lang="zh-CN" altLang="en-US" sz="1600" b="1" dirty="0" smtClean="0">
                <a:latin typeface="微软雅黑" panose="020B0503020204020204" pitchFamily="82" charset="2"/>
                <a:ea typeface="微软雅黑" panose="020B0503020204020204" pitchFamily="82" charset="2"/>
              </a:rPr>
              <a:t>中共中央关于坚持和完善中国特色社会主义制度、推进国家治理体系和治理能力现代化若干重大问题的决定</a:t>
            </a:r>
            <a:r>
              <a:rPr lang="en-US" altLang="zh-CN" sz="1600" b="1" dirty="0" smtClean="0">
                <a:latin typeface="微软雅黑" panose="020B0503020204020204" pitchFamily="82" charset="2"/>
                <a:ea typeface="微软雅黑" panose="020B0503020204020204" pitchFamily="82" charset="2"/>
              </a:rPr>
              <a:t>》</a:t>
            </a:r>
            <a:endParaRPr lang="zh-CN" altLang="en-US" sz="1600" b="1" dirty="0">
              <a:latin typeface="微软雅黑" panose="020B0503020204020204" pitchFamily="82" charset="2"/>
              <a:ea typeface="微软雅黑" panose="020B0503020204020204" pitchFamily="82" charset="2"/>
            </a:endParaRPr>
          </a:p>
        </p:txBody>
      </p:sp>
    </p:spTree>
    <p:extLst>
      <p:ext uri="{BB962C8B-B14F-4D97-AF65-F5344CB8AC3E}">
        <p14:creationId xmlns:p14="http://schemas.microsoft.com/office/powerpoint/2010/main" val="36199625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par>
                          <p:cTn id="12" fill="hold" nodeType="afterGroup">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childTnLst>
                          </p:cTn>
                        </p:par>
                        <p:par>
                          <p:cTn id="18" fill="hold" nodeType="afterGroup">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nodeType="afterGroup">
                            <p:stCondLst>
                              <p:cond delay="2000"/>
                            </p:stCondLst>
                            <p:childTnLst>
                              <p:par>
                                <p:cTn id="25" presetID="53"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nodeType="afterGroup">
                            <p:stCondLst>
                              <p:cond delay="2500"/>
                            </p:stCondLst>
                            <p:childTnLst>
                              <p:par>
                                <p:cTn id="31" presetID="8" presetClass="emph" presetSubtype="0" fill="hold" nodeType="afterEffect">
                                  <p:stCondLst>
                                    <p:cond delay="0"/>
                                  </p:stCondLst>
                                  <p:childTnLst>
                                    <p:animRot by="21600000">
                                      <p:cBhvr>
                                        <p:cTn id="32" dur="2100" fill="hold"/>
                                        <p:tgtEl>
                                          <p:spTgt spid="16"/>
                                        </p:tgtEl>
                                        <p:attrNameLst>
                                          <p:attrName>r</p:attrName>
                                        </p:attrNameLst>
                                      </p:cBhvr>
                                    </p:animRot>
                                  </p:childTnLst>
                                </p:cTn>
                              </p:par>
                              <p:par>
                                <p:cTn id="33" presetID="2" presetClass="entr" presetSubtype="2" fill="hold" nodeType="with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1+#ppt_w/2"/>
                                          </p:val>
                                        </p:tav>
                                        <p:tav tm="100000">
                                          <p:val>
                                            <p:strVal val="#ppt_x"/>
                                          </p:val>
                                        </p:tav>
                                      </p:tavLst>
                                    </p:anim>
                                    <p:anim calcmode="lin" valueType="num">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5850"/>
                            </p:stCondLst>
                            <p:childTnLst>
                              <p:par>
                                <p:cTn id="38" presetID="53" presetClass="entr" presetSubtype="0"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childTnLst>
                          </p:cTn>
                        </p:par>
                        <p:par>
                          <p:cTn id="43" fill="hold" nodeType="afterGroup">
                            <p:stCondLst>
                              <p:cond delay="6350"/>
                            </p:stCondLst>
                            <p:childTnLst>
                              <p:par>
                                <p:cTn id="44" presetID="53" presetClass="entr" presetSubtype="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childTnLst>
                          </p:cTn>
                        </p:par>
                        <p:par>
                          <p:cTn id="49" fill="hold" nodeType="afterGroup">
                            <p:stCondLst>
                              <p:cond delay="6850"/>
                            </p:stCondLst>
                            <p:childTnLst>
                              <p:par>
                                <p:cTn id="50" presetID="53" presetClass="entr" presetSubtype="0"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childTnLst>
                          </p:cTn>
                        </p:par>
                        <p:par>
                          <p:cTn id="55" fill="hold" nodeType="afterGroup">
                            <p:stCondLst>
                              <p:cond delay="7350"/>
                            </p:stCondLst>
                            <p:childTnLst>
                              <p:par>
                                <p:cTn id="56" presetID="8" presetClass="emph" presetSubtype="0" fill="hold" nodeType="afterEffect">
                                  <p:stCondLst>
                                    <p:cond delay="0"/>
                                  </p:stCondLst>
                                  <p:childTnLst>
                                    <p:animRot by="21600000">
                                      <p:cBhvr>
                                        <p:cTn id="57" dur="2100" fill="hold"/>
                                        <p:tgtEl>
                                          <p:spTgt spid="22"/>
                                        </p:tgtEl>
                                        <p:attrNameLst>
                                          <p:attrName>r</p:attrName>
                                        </p:attrNameLst>
                                      </p:cBhvr>
                                    </p:animRot>
                                  </p:childTnLst>
                                </p:cTn>
                              </p:par>
                              <p:par>
                                <p:cTn id="58" presetID="2" presetClass="entr" presetSubtype="2" fill="hold" nodeType="withEffect">
                                  <p:stCondLst>
                                    <p:cond delay="0"/>
                                  </p:stCondLst>
                                  <p:iterate type="lt">
                                    <p:tmPct val="10000"/>
                                  </p:iterate>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1+#ppt_w/2"/>
                                          </p:val>
                                        </p:tav>
                                        <p:tav tm="100000">
                                          <p:val>
                                            <p:strVal val="#ppt_x"/>
                                          </p:val>
                                        </p:tav>
                                      </p:tavLst>
                                    </p:anim>
                                    <p:anim calcmode="lin" valueType="num">
                                      <p:cBhvr additive="base">
                                        <p:cTn id="61"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animBg="1"/>
      <p:bldP spid="17" grpId="0" animBg="1"/>
      <p:bldP spid="21"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a:extLst>
              <a:ext uri="{FF2B5EF4-FFF2-40B4-BE49-F238E27FC236}">
                <a16:creationId xmlns:a16="http://schemas.microsoft.com/office/drawing/2014/main" id="{B59753E3-5706-4DA0-A560-3A1E5A4B0A08}"/>
              </a:ext>
            </a:extLst>
          </p:cNvPr>
          <p:cNvSpPr txBox="1"/>
          <p:nvPr/>
        </p:nvSpPr>
        <p:spPr>
          <a:xfrm>
            <a:off x="1809964" y="1767302"/>
            <a:ext cx="9099336"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lvl="0">
              <a:lnSpc>
                <a:spcPct val="150000"/>
              </a:lnSpc>
              <a:defRPr/>
            </a:pPr>
            <a:r>
              <a:rPr kumimoji="0" lang="zh-CN" altLang="en-US" sz="3200" b="1"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j-cs"/>
              </a:rPr>
              <a:t>“推进国家治理体系和治理能力现代化</a:t>
            </a:r>
            <a:r>
              <a:rPr lang="zh-CN" altLang="en-US" sz="3200" dirty="0" smtClean="0">
                <a:solidFill>
                  <a:schemeClr val="tx1"/>
                </a:solidFill>
              </a:rPr>
              <a:t>有多重要？</a:t>
            </a:r>
            <a:endParaRPr kumimoji="0" lang="en-US" altLang="zh-CN"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
        <p:nvSpPr>
          <p:cNvPr id="3" name="右箭头 9"/>
          <p:cNvSpPr>
            <a:spLocks noChangeArrowheads="1"/>
          </p:cNvSpPr>
          <p:nvPr/>
        </p:nvSpPr>
        <p:spPr bwMode="auto">
          <a:xfrm>
            <a:off x="3857625" y="3746500"/>
            <a:ext cx="727075" cy="679450"/>
          </a:xfrm>
          <a:prstGeom prst="rightArrow">
            <a:avLst>
              <a:gd name="adj1" fmla="val 60296"/>
              <a:gd name="adj2" fmla="val 50002"/>
            </a:avLst>
          </a:prstGeom>
          <a:solidFill>
            <a:srgbClr val="C00000"/>
          </a:solidFill>
          <a:ln w="28575" cap="flat" algn="ctr">
            <a:noFill/>
            <a:prstDash val="solid"/>
            <a:miter lim="800000"/>
            <a:headEnd type="none" w="med" len="med"/>
            <a:tailEnd type="none" w="med" len="med"/>
          </a:ln>
          <a:effectLst/>
        </p:spPr>
        <p:txBody>
          <a:bodyPr anchor="ctr"/>
          <a:lstStyle/>
          <a:p>
            <a:pPr algn="ctr">
              <a:buFontTx/>
              <a:buNone/>
            </a:pPr>
            <a:endParaRPr lang="zh-CN" altLang="en-US" sz="2000">
              <a:solidFill>
                <a:srgbClr val="FFFFFF"/>
              </a:solidFill>
              <a:latin typeface="微软雅黑" pitchFamily="34" charset="-122"/>
              <a:ea typeface="微软雅黑" pitchFamily="34" charset="-122"/>
            </a:endParaRPr>
          </a:p>
        </p:txBody>
      </p:sp>
      <p:sp>
        <p:nvSpPr>
          <p:cNvPr id="4" name="椭圆 11"/>
          <p:cNvSpPr>
            <a:spLocks noChangeArrowheads="1"/>
          </p:cNvSpPr>
          <p:nvPr/>
        </p:nvSpPr>
        <p:spPr bwMode="auto">
          <a:xfrm>
            <a:off x="2571750" y="3302000"/>
            <a:ext cx="1568450" cy="1568450"/>
          </a:xfrm>
          <a:prstGeom prst="ellipse">
            <a:avLst/>
          </a:prstGeom>
          <a:solidFill>
            <a:srgbClr val="C00000"/>
          </a:solidFill>
          <a:ln w="28575" cap="flat" algn="ctr">
            <a:noFill/>
            <a:prstDash val="solid"/>
            <a:round/>
            <a:headEnd type="none" w="med" len="med"/>
            <a:tailEnd type="none" w="med" len="med"/>
          </a:ln>
          <a:effectLst/>
        </p:spPr>
        <p:txBody>
          <a:bodyPr anchor="ctr"/>
          <a:lstStyle/>
          <a:p>
            <a:pPr algn="ctr">
              <a:buFontTx/>
              <a:buNone/>
            </a:pPr>
            <a:endParaRPr lang="zh-CN" altLang="en-US" sz="2400" dirty="0">
              <a:solidFill>
                <a:srgbClr val="FFFFFF"/>
              </a:solidFill>
              <a:latin typeface="微软雅黑" pitchFamily="34" charset="-122"/>
              <a:ea typeface="微软雅黑" pitchFamily="34" charset="-122"/>
            </a:endParaRPr>
          </a:p>
        </p:txBody>
      </p:sp>
      <p:sp>
        <p:nvSpPr>
          <p:cNvPr id="5" name="矩形 12"/>
          <p:cNvSpPr>
            <a:spLocks noChangeArrowheads="1"/>
          </p:cNvSpPr>
          <p:nvPr/>
        </p:nvSpPr>
        <p:spPr bwMode="auto">
          <a:xfrm>
            <a:off x="4745038" y="3352800"/>
            <a:ext cx="6456362" cy="1523999"/>
          </a:xfrm>
          <a:prstGeom prst="rect">
            <a:avLst/>
          </a:prstGeom>
          <a:solidFill>
            <a:srgbClr val="FFFFFF"/>
          </a:solidFill>
          <a:ln w="28575" cap="flat" algn="ctr">
            <a:solidFill>
              <a:srgbClr val="E60000"/>
            </a:solidFill>
            <a:prstDash val="dash"/>
            <a:miter lim="800000"/>
            <a:headEnd type="none" w="med" len="med"/>
            <a:tailEnd type="none" w="med" len="med"/>
          </a:ln>
          <a:effectLst/>
        </p:spPr>
        <p:txBody>
          <a:bodyPr lIns="144000" tIns="72000" rIns="144000" bIns="72000" anchor="ctr"/>
          <a:lstStyle/>
          <a:p>
            <a:pPr algn="ctr">
              <a:buFontTx/>
              <a:buNone/>
            </a:pPr>
            <a:endParaRPr lang="zh-CN" altLang="en-US" sz="2000">
              <a:solidFill>
                <a:srgbClr val="FFFFFF"/>
              </a:solidFill>
              <a:latin typeface="微软雅黑" pitchFamily="34" charset="-122"/>
              <a:ea typeface="微软雅黑" pitchFamily="34" charset="-122"/>
            </a:endParaRPr>
          </a:p>
        </p:txBody>
      </p:sp>
      <p:sp>
        <p:nvSpPr>
          <p:cNvPr id="6" name="矩形 13"/>
          <p:cNvSpPr>
            <a:spLocks noChangeArrowheads="1"/>
          </p:cNvSpPr>
          <p:nvPr/>
        </p:nvSpPr>
        <p:spPr bwMode="auto">
          <a:xfrm>
            <a:off x="4851400" y="3768725"/>
            <a:ext cx="6000750" cy="1082675"/>
          </a:xfrm>
          <a:prstGeom prst="rect">
            <a:avLst/>
          </a:prstGeom>
          <a:noFill/>
          <a:ln w="9525" cap="flat" algn="ctr">
            <a:noFill/>
            <a:prstDash val="solid"/>
            <a:miter lim="800000"/>
            <a:headEnd type="none" w="med" len="med"/>
            <a:tailEnd type="none" w="med" len="med"/>
          </a:ln>
          <a:effectLst/>
        </p:spPr>
        <p:txBody>
          <a:bodyPr/>
          <a:lstStyle/>
          <a:p>
            <a:pPr algn="just">
              <a:spcAft>
                <a:spcPts val="2000"/>
              </a:spcAft>
            </a:pPr>
            <a:r>
              <a:rPr lang="zh-CN" altLang="en-US" dirty="0" smtClean="0">
                <a:solidFill>
                  <a:srgbClr val="920000"/>
                </a:solidFill>
                <a:latin typeface="微软雅黑" pitchFamily="34" charset="-122"/>
                <a:ea typeface="微软雅黑" pitchFamily="34" charset="-122"/>
                <a:sym typeface="Calibri" pitchFamily="34" charset="0"/>
              </a:rPr>
              <a:t>坚持和完善中国特色社会主义制度、推进国家治理体系和治理能力现代化，是全党的一项</a:t>
            </a:r>
            <a:r>
              <a:rPr lang="zh-CN" altLang="en-US" sz="2000" b="1" dirty="0" smtClean="0">
                <a:solidFill>
                  <a:srgbClr val="920000"/>
                </a:solidFill>
                <a:latin typeface="微软雅黑" pitchFamily="34" charset="-122"/>
                <a:ea typeface="微软雅黑" pitchFamily="34" charset="-122"/>
                <a:sym typeface="Calibri" pitchFamily="34" charset="0"/>
              </a:rPr>
              <a:t>重大战略任务</a:t>
            </a:r>
            <a:endParaRPr lang="zh-CN" altLang="en-US" b="1" dirty="0">
              <a:solidFill>
                <a:srgbClr val="920000"/>
              </a:solidFill>
              <a:latin typeface="微软雅黑" pitchFamily="34" charset="-122"/>
              <a:ea typeface="微软雅黑" pitchFamily="34" charset="-122"/>
              <a:sym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 presetClass="entr" presetSubtype="10" fill="hold" grpId="1"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par>
                                <p:cTn id="13" presetID="3" presetClass="entr" presetSubtype="10" fill="hold" grpId="1"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p:stCondLst>
                              <p:cond delay="1000"/>
                            </p:stCondLst>
                            <p:childTnLst>
                              <p:par>
                                <p:cTn id="17" presetID="8" presetClass="entr" presetSubtype="16" fill="hold" grpId="1"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amond(in)">
                                      <p:cBhvr>
                                        <p:cTn id="19" dur="2000"/>
                                        <p:tgtEl>
                                          <p:spTgt spid="5"/>
                                        </p:tgtEl>
                                      </p:cBhvr>
                                    </p:animEffect>
                                  </p:childTnLst>
                                </p:cTn>
                              </p:par>
                              <p:par>
                                <p:cTn id="20" presetID="8" presetClass="entr" presetSubtype="16" fill="hold" grpId="1"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amond(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4" grpId="0" animBg="1"/>
      <p:bldP spid="4" grpId="1" animBg="1"/>
      <p:bldP spid="5" grpId="0" animBg="1"/>
      <p:bldP spid="5" grpId="1" animBg="1"/>
      <p:bldP spid="6" grpId="0" animBg="1"/>
      <p:bldP spid="6"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stretch>
            <a:fillRect/>
          </a:stretch>
        </p:blipFill>
        <p:spPr bwMode="auto">
          <a:xfrm>
            <a:off x="0" y="0"/>
            <a:ext cx="12192000" cy="6858000"/>
          </a:xfrm>
          <a:prstGeom prst="rect">
            <a:avLst/>
          </a:prstGeom>
          <a:noFill/>
          <a:ln w="9525">
            <a:noFill/>
            <a:miter lim="800000"/>
          </a:ln>
        </p:spPr>
      </p:pic>
      <p:pic>
        <p:nvPicPr>
          <p:cNvPr id="25" name="图片 24"/>
          <p:cNvPicPr>
            <a:picLocks noChangeAspect="1" noChangeArrowheads="1"/>
          </p:cNvPicPr>
          <p:nvPr/>
        </p:nvPicPr>
        <p:blipFill>
          <a:blip r:embed="rId4"/>
          <a:stretch>
            <a:fillRect/>
          </a:stretch>
        </p:blipFill>
        <p:spPr bwMode="auto">
          <a:xfrm>
            <a:off x="4381500" y="1599979"/>
            <a:ext cx="3895725" cy="1501775"/>
          </a:xfrm>
          <a:prstGeom prst="rect">
            <a:avLst/>
          </a:prstGeom>
          <a:noFill/>
          <a:ln w="9525">
            <a:noFill/>
            <a:miter lim="800000"/>
          </a:ln>
        </p:spPr>
      </p:pic>
      <p:pic>
        <p:nvPicPr>
          <p:cNvPr id="3" name="图片 2"/>
          <p:cNvPicPr>
            <a:picLocks noChangeAspect="1" noChangeArrowheads="1"/>
          </p:cNvPicPr>
          <p:nvPr/>
        </p:nvPicPr>
        <p:blipFill>
          <a:blip r:embed="rId5"/>
          <a:stretch>
            <a:fillRect/>
          </a:stretch>
        </p:blipFill>
        <p:spPr bwMode="auto">
          <a:xfrm>
            <a:off x="3516313" y="1023716"/>
            <a:ext cx="1719262" cy="2319338"/>
          </a:xfrm>
          <a:prstGeom prst="rect">
            <a:avLst/>
          </a:prstGeom>
          <a:noFill/>
          <a:ln w="9525">
            <a:noFill/>
            <a:miter lim="800000"/>
          </a:ln>
        </p:spPr>
      </p:pic>
      <p:sp>
        <p:nvSpPr>
          <p:cNvPr id="26" name="TextBox 25"/>
          <p:cNvSpPr txBox="1">
            <a:spLocks noChangeArrowheads="1"/>
          </p:cNvSpPr>
          <p:nvPr/>
        </p:nvSpPr>
        <p:spPr bwMode="auto">
          <a:xfrm>
            <a:off x="5699125" y="1746029"/>
            <a:ext cx="1918799" cy="610585"/>
          </a:xfrm>
          <a:prstGeom prst="rect">
            <a:avLst/>
          </a:prstGeom>
          <a:noFill/>
          <a:ln w="9525">
            <a:noFill/>
            <a:miter lim="800000"/>
          </a:ln>
        </p:spPr>
        <p:txBody>
          <a:bodyPr wrap="none" lIns="86521" tIns="43260" rIns="86521" bIns="43260">
            <a:spAutoFit/>
          </a:bodyPr>
          <a:lstStyle/>
          <a:p>
            <a:r>
              <a:rPr lang="zh-CN" altLang="en-US" sz="3400" b="1" smtClean="0">
                <a:solidFill>
                  <a:schemeClr val="bg1"/>
                </a:solidFill>
                <a:latin typeface="微软雅黑" pitchFamily="34" charset="-122"/>
                <a:ea typeface="微软雅黑" pitchFamily="34" charset="-122"/>
              </a:rPr>
              <a:t>第三部</a:t>
            </a:r>
            <a:r>
              <a:rPr lang="zh-CN" altLang="en-US" sz="3400" b="1">
                <a:solidFill>
                  <a:schemeClr val="bg1"/>
                </a:solidFill>
                <a:latin typeface="微软雅黑" pitchFamily="34" charset="-122"/>
                <a:ea typeface="微软雅黑" pitchFamily="34" charset="-122"/>
              </a:rPr>
              <a:t>分</a:t>
            </a:r>
          </a:p>
        </p:txBody>
      </p:sp>
      <p:sp>
        <p:nvSpPr>
          <p:cNvPr id="27" name="TextBox 26"/>
          <p:cNvSpPr txBox="1">
            <a:spLocks noChangeArrowheads="1"/>
          </p:cNvSpPr>
          <p:nvPr/>
        </p:nvSpPr>
        <p:spPr bwMode="auto">
          <a:xfrm>
            <a:off x="3172238" y="3044893"/>
            <a:ext cx="6407208" cy="1749358"/>
          </a:xfrm>
          <a:prstGeom prst="rect">
            <a:avLst/>
          </a:prstGeom>
          <a:noFill/>
          <a:ln w="9525">
            <a:noFill/>
            <a:miter lim="800000"/>
          </a:ln>
        </p:spPr>
        <p:txBody>
          <a:bodyPr wrap="none" lIns="86521" tIns="43260" rIns="86521" bIns="43260">
            <a:spAutoFit/>
          </a:bodyPr>
          <a:lstStyle/>
          <a:p>
            <a:pPr algn="ctr"/>
            <a:r>
              <a:rPr lang="zh-CN" altLang="en-US" sz="5400" b="1" kern="0" dirty="0" smtClean="0">
                <a:solidFill>
                  <a:srgbClr val="BA2A21"/>
                </a:solidFill>
                <a:latin typeface="Arial"/>
                <a:ea typeface="微软雅黑"/>
                <a:cs typeface="+mn-ea"/>
                <a:sym typeface="+mn-lt"/>
              </a:rPr>
              <a:t>中共十九届四中全会</a:t>
            </a:r>
            <a:endParaRPr lang="en-US" altLang="zh-CN" sz="5400" b="1" kern="0" dirty="0" smtClean="0">
              <a:solidFill>
                <a:srgbClr val="BA2A21"/>
              </a:solidFill>
              <a:latin typeface="Arial"/>
              <a:ea typeface="微软雅黑"/>
              <a:cs typeface="+mn-ea"/>
              <a:sym typeface="+mn-lt"/>
            </a:endParaRPr>
          </a:p>
          <a:p>
            <a:pPr algn="ctr"/>
            <a:r>
              <a:rPr lang="zh-CN" altLang="en-US" sz="5400" b="1" kern="0" dirty="0" smtClean="0">
                <a:solidFill>
                  <a:srgbClr val="BA2A21"/>
                </a:solidFill>
                <a:latin typeface="Arial"/>
                <a:ea typeface="微软雅黑"/>
                <a:cs typeface="+mn-ea"/>
                <a:sym typeface="+mn-lt"/>
              </a:rPr>
              <a:t>会议内容</a:t>
            </a:r>
            <a:endParaRPr lang="zh-CN" altLang="en-US" sz="5400" b="1" kern="0" dirty="0">
              <a:solidFill>
                <a:srgbClr val="BA2A21"/>
              </a:solidFill>
              <a:latin typeface="Arial"/>
              <a:ea typeface="微软雅黑"/>
              <a:cs typeface="+mn-ea"/>
              <a:sym typeface="+mn-lt"/>
            </a:endParaRPr>
          </a:p>
        </p:txBody>
      </p:sp>
      <p:pic>
        <p:nvPicPr>
          <p:cNvPr id="7" name="图片 6"/>
          <p:cNvPicPr>
            <a:picLocks noChangeAspect="1"/>
          </p:cNvPicPr>
          <p:nvPr/>
        </p:nvPicPr>
        <p:blipFill>
          <a:blip r:embed="rId6"/>
          <a:stretch>
            <a:fillRect/>
          </a:stretch>
        </p:blipFill>
        <p:spPr bwMode="auto">
          <a:xfrm>
            <a:off x="-372827" y="-174650"/>
            <a:ext cx="4224150" cy="2618509"/>
          </a:xfrm>
          <a:prstGeom prst="rect">
            <a:avLst/>
          </a:prstGeom>
          <a:noFill/>
          <a:ln w="9525">
            <a:noFill/>
            <a:miter lim="800000"/>
          </a:ln>
        </p:spPr>
      </p:pic>
    </p:spTree>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nodeType="afterGroup">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59753E3-5706-4DA0-A560-3A1E5A4B0A08}"/>
              </a:ext>
            </a:extLst>
          </p:cNvPr>
          <p:cNvSpPr txBox="1"/>
          <p:nvPr/>
        </p:nvSpPr>
        <p:spPr>
          <a:xfrm>
            <a:off x="1560713" y="245157"/>
            <a:ext cx="6039293"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lvl="0">
              <a:lnSpc>
                <a:spcPct val="150000"/>
              </a:lnSpc>
              <a:defRPr/>
            </a:pPr>
            <a:r>
              <a:rPr lang="zh-CN" altLang="en-US" sz="3200" kern="0" dirty="0" smtClean="0">
                <a:solidFill>
                  <a:schemeClr val="tx1"/>
                </a:solidFill>
                <a:latin typeface="Arial"/>
                <a:ea typeface="微软雅黑"/>
                <a:cs typeface="+mn-ea"/>
                <a:sym typeface="+mn-lt"/>
              </a:rPr>
              <a:t>中共十九届四中全会</a:t>
            </a:r>
            <a:r>
              <a:rPr kumimoji="0" lang="zh-CN" altLang="en-US" sz="3200" b="1"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j-cs"/>
              </a:rPr>
              <a:t>会</a:t>
            </a:r>
            <a:r>
              <a:rPr kumimoji="0" lang="zh-CN" altLang="en-US"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rPr>
              <a:t>议内容</a:t>
            </a:r>
            <a:endParaRPr kumimoji="0" lang="en-US" altLang="zh-CN"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
        <p:nvSpPr>
          <p:cNvPr id="11" name="矩形 10">
            <a:extLst>
              <a:ext uri="{FF2B5EF4-FFF2-40B4-BE49-F238E27FC236}">
                <a16:creationId xmlns:a16="http://schemas.microsoft.com/office/drawing/2014/main" id="{5A5E7251-90C5-48FD-B4EC-9FE6BB4F0A1B}"/>
              </a:ext>
            </a:extLst>
          </p:cNvPr>
          <p:cNvSpPr/>
          <p:nvPr/>
        </p:nvSpPr>
        <p:spPr>
          <a:xfrm>
            <a:off x="1433183" y="1889376"/>
            <a:ext cx="520216" cy="686969"/>
          </a:xfrm>
          <a:prstGeom prst="rect">
            <a:avLst/>
          </a:prstGeom>
          <a:solidFill>
            <a:srgbClr val="CC0000"/>
          </a:solid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rPr>
              <a:t>１</a:t>
            </a:r>
          </a:p>
        </p:txBody>
      </p:sp>
      <p:sp>
        <p:nvSpPr>
          <p:cNvPr id="12" name="矩形 11">
            <a:extLst>
              <a:ext uri="{FF2B5EF4-FFF2-40B4-BE49-F238E27FC236}">
                <a16:creationId xmlns:a16="http://schemas.microsoft.com/office/drawing/2014/main" id="{9B3E00E8-AAD0-4471-ACE7-416415BB22A9}"/>
              </a:ext>
            </a:extLst>
          </p:cNvPr>
          <p:cNvSpPr/>
          <p:nvPr/>
        </p:nvSpPr>
        <p:spPr>
          <a:xfrm>
            <a:off x="2153264" y="1895470"/>
            <a:ext cx="1800200" cy="686969"/>
          </a:xfrm>
          <a:prstGeom prst="rect">
            <a:avLst/>
          </a:prstGeom>
          <a:no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effectLst/>
                <a:uLnTx/>
                <a:uFillTx/>
                <a:latin typeface="微软雅黑" pitchFamily="34" charset="-122"/>
                <a:ea typeface="微软雅黑" pitchFamily="34" charset="-122"/>
                <a:cs typeface="+mn-cs"/>
              </a:rPr>
              <a:t>会议讨论</a:t>
            </a:r>
          </a:p>
        </p:txBody>
      </p:sp>
      <p:sp>
        <p:nvSpPr>
          <p:cNvPr id="13" name="矩形 12">
            <a:extLst>
              <a:ext uri="{FF2B5EF4-FFF2-40B4-BE49-F238E27FC236}">
                <a16:creationId xmlns:a16="http://schemas.microsoft.com/office/drawing/2014/main" id="{33800550-A664-4C01-970A-0A36933F0845}"/>
              </a:ext>
            </a:extLst>
          </p:cNvPr>
          <p:cNvSpPr/>
          <p:nvPr/>
        </p:nvSpPr>
        <p:spPr>
          <a:xfrm>
            <a:off x="1433183" y="3706042"/>
            <a:ext cx="520216" cy="686969"/>
          </a:xfrm>
          <a:prstGeom prst="rect">
            <a:avLst/>
          </a:prstGeom>
          <a:solidFill>
            <a:srgbClr val="CC0000"/>
          </a:solid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rPr>
              <a:t>2</a:t>
            </a:r>
            <a:endParaRPr kumimoji="0" lang="zh-CN" altLang="en-US" sz="140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4" name="矩形 13">
            <a:extLst>
              <a:ext uri="{FF2B5EF4-FFF2-40B4-BE49-F238E27FC236}">
                <a16:creationId xmlns:a16="http://schemas.microsoft.com/office/drawing/2014/main" id="{AFEDCF9F-DC21-4D7F-A6E8-65E751B63CDD}"/>
              </a:ext>
            </a:extLst>
          </p:cNvPr>
          <p:cNvSpPr/>
          <p:nvPr/>
        </p:nvSpPr>
        <p:spPr>
          <a:xfrm>
            <a:off x="2153264" y="3712136"/>
            <a:ext cx="1800200" cy="686969"/>
          </a:xfrm>
          <a:prstGeom prst="rect">
            <a:avLst/>
          </a:prstGeom>
          <a:no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smtClean="0">
                <a:ln>
                  <a:noFill/>
                </a:ln>
                <a:effectLst/>
                <a:uLnTx/>
                <a:uFillTx/>
                <a:latin typeface="微软雅黑" pitchFamily="34" charset="-122"/>
                <a:ea typeface="微软雅黑" pitchFamily="34" charset="-122"/>
                <a:cs typeface="+mn-cs"/>
              </a:rPr>
              <a:t>会议通过</a:t>
            </a:r>
            <a:endParaRPr kumimoji="0" lang="zh-CN" altLang="en-US" sz="2000" b="1" i="0" u="none" strike="noStrike" kern="0" cap="none" spc="0" normalizeH="0" baseline="0" noProof="0" dirty="0">
              <a:ln>
                <a:noFill/>
              </a:ln>
              <a:effectLst/>
              <a:uLnTx/>
              <a:uFillTx/>
              <a:latin typeface="微软雅黑" pitchFamily="34" charset="-122"/>
              <a:ea typeface="微软雅黑" pitchFamily="34" charset="-122"/>
              <a:cs typeface="+mn-cs"/>
            </a:endParaRPr>
          </a:p>
        </p:txBody>
      </p:sp>
      <p:sp>
        <p:nvSpPr>
          <p:cNvPr id="15" name="箭头: V 形 14">
            <a:extLst>
              <a:ext uri="{FF2B5EF4-FFF2-40B4-BE49-F238E27FC236}">
                <a16:creationId xmlns:a16="http://schemas.microsoft.com/office/drawing/2014/main" id="{A20A0A20-4436-4FB4-8EB2-DED93B63638C}"/>
              </a:ext>
            </a:extLst>
          </p:cNvPr>
          <p:cNvSpPr/>
          <p:nvPr/>
        </p:nvSpPr>
        <p:spPr>
          <a:xfrm>
            <a:off x="4223424" y="2068830"/>
            <a:ext cx="244801" cy="398818"/>
          </a:xfrm>
          <a:prstGeom prst="chevron">
            <a:avLst/>
          </a:prstGeom>
          <a:solidFill>
            <a:srgbClr val="C000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8936" eaLnBrk="1" fontAlgn="auto"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effectLst/>
              <a:uLnTx/>
              <a:uFillTx/>
              <a:latin typeface="Impact"/>
              <a:ea typeface="微软雅黑"/>
              <a:cs typeface="+mn-cs"/>
            </a:endParaRPr>
          </a:p>
        </p:txBody>
      </p:sp>
      <p:sp>
        <p:nvSpPr>
          <p:cNvPr id="16" name="箭头: V 形 14">
            <a:extLst>
              <a:ext uri="{FF2B5EF4-FFF2-40B4-BE49-F238E27FC236}">
                <a16:creationId xmlns:a16="http://schemas.microsoft.com/office/drawing/2014/main" id="{9BEE8ED1-C945-4F49-93E6-612C7AEF9899}"/>
              </a:ext>
            </a:extLst>
          </p:cNvPr>
          <p:cNvSpPr/>
          <p:nvPr/>
        </p:nvSpPr>
        <p:spPr>
          <a:xfrm>
            <a:off x="4233001" y="3881486"/>
            <a:ext cx="244801" cy="398818"/>
          </a:xfrm>
          <a:prstGeom prst="chevron">
            <a:avLst/>
          </a:prstGeom>
          <a:solidFill>
            <a:srgbClr val="C000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8936" eaLnBrk="1" fontAlgn="auto"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effectLst/>
              <a:uLnTx/>
              <a:uFillTx/>
              <a:latin typeface="Impact"/>
              <a:ea typeface="微软雅黑"/>
              <a:cs typeface="+mn-cs"/>
            </a:endParaRPr>
          </a:p>
        </p:txBody>
      </p:sp>
      <p:sp>
        <p:nvSpPr>
          <p:cNvPr id="17" name="矩形 16">
            <a:extLst>
              <a:ext uri="{FF2B5EF4-FFF2-40B4-BE49-F238E27FC236}">
                <a16:creationId xmlns:a16="http://schemas.microsoft.com/office/drawing/2014/main" id="{21A214EF-2D65-4AD9-9A5D-10DE9F5B4082}"/>
              </a:ext>
            </a:extLst>
          </p:cNvPr>
          <p:cNvSpPr/>
          <p:nvPr/>
        </p:nvSpPr>
        <p:spPr>
          <a:xfrm>
            <a:off x="4580482" y="1717835"/>
            <a:ext cx="6528390" cy="1100808"/>
          </a:xfrm>
          <a:prstGeom prst="rect">
            <a:avLst/>
          </a:prstGeom>
          <a:noFill/>
          <a:ln w="19050" cap="flat" cmpd="sng" algn="ctr">
            <a:solidFill>
              <a:srgbClr val="C00000"/>
            </a:solidFill>
            <a:prstDash val="solid"/>
          </a:ln>
          <a:effectLst/>
        </p:spPr>
        <p:txBody>
          <a:bodyPr rtlCol="0" anchor="ctr"/>
          <a:lstStyle/>
          <a:p>
            <a:pPr lvl="0" algn="ctr" defTabSz="1218936">
              <a:lnSpc>
                <a:spcPct val="150000"/>
              </a:lnSpc>
            </a:pPr>
            <a:r>
              <a:rPr lang="zh-CN" altLang="en-US" dirty="0" smtClean="0"/>
              <a:t>全会听取和讨论了习近平受中央政治局委托作的工作报告</a:t>
            </a:r>
            <a:endParaRPr lang="zh-CN" altLang="en-US" kern="0" dirty="0">
              <a:latin typeface="微软雅黑" pitchFamily="34" charset="-122"/>
              <a:ea typeface="微软雅黑" pitchFamily="34" charset="-122"/>
            </a:endParaRPr>
          </a:p>
        </p:txBody>
      </p:sp>
      <p:sp>
        <p:nvSpPr>
          <p:cNvPr id="18" name="矩形 17">
            <a:extLst>
              <a:ext uri="{FF2B5EF4-FFF2-40B4-BE49-F238E27FC236}">
                <a16:creationId xmlns:a16="http://schemas.microsoft.com/office/drawing/2014/main" id="{7364F100-F5AE-4982-B86F-3306D08EFD85}"/>
              </a:ext>
            </a:extLst>
          </p:cNvPr>
          <p:cNvSpPr/>
          <p:nvPr/>
        </p:nvSpPr>
        <p:spPr>
          <a:xfrm>
            <a:off x="4583926" y="2947021"/>
            <a:ext cx="6528390" cy="2351499"/>
          </a:xfrm>
          <a:prstGeom prst="rect">
            <a:avLst/>
          </a:prstGeom>
          <a:noFill/>
          <a:ln w="19050" cap="flat" cmpd="sng" algn="ctr">
            <a:solidFill>
              <a:srgbClr val="C00000"/>
            </a:solidFill>
            <a:prstDash val="solid"/>
          </a:ln>
          <a:effectLst/>
        </p:spPr>
        <p:txBody>
          <a:bodyPr rtlCol="0" anchor="ctr"/>
          <a:lstStyle/>
          <a:p>
            <a:pPr lvl="0" algn="ctr" defTabSz="1218936">
              <a:lnSpc>
                <a:spcPct val="150000"/>
              </a:lnSpc>
            </a:pPr>
            <a:r>
              <a:rPr lang="zh-CN" altLang="en-US" dirty="0" smtClean="0"/>
              <a:t>审议通过了</a:t>
            </a:r>
            <a:r>
              <a:rPr lang="en-US" altLang="zh-CN" b="1" dirty="0" smtClean="0"/>
              <a:t>《</a:t>
            </a:r>
            <a:r>
              <a:rPr lang="zh-CN" altLang="en-US" b="1" dirty="0" smtClean="0"/>
              <a:t>中共中央关于坚持和完善中国特色社会主义制度、推进国家治理体系和治理能力现代化若干重大问题的决定</a:t>
            </a:r>
            <a:r>
              <a:rPr lang="en-US" altLang="zh-CN" b="1" dirty="0" smtClean="0"/>
              <a:t>》</a:t>
            </a:r>
            <a:r>
              <a:rPr lang="zh-CN" altLang="en-US" b="1" dirty="0" smtClean="0"/>
              <a:t>，</a:t>
            </a:r>
            <a:r>
              <a:rPr lang="zh-CN" altLang="en-US" dirty="0" smtClean="0"/>
              <a:t>习近平就</a:t>
            </a:r>
            <a:r>
              <a:rPr lang="en-US" altLang="zh-CN" dirty="0" smtClean="0"/>
              <a:t>《</a:t>
            </a:r>
            <a:r>
              <a:rPr lang="zh-CN" altLang="en-US" dirty="0" smtClean="0"/>
              <a:t>决定（讨论稿）</a:t>
            </a:r>
            <a:r>
              <a:rPr lang="en-US" altLang="zh-CN" dirty="0" smtClean="0"/>
              <a:t>》</a:t>
            </a:r>
            <a:r>
              <a:rPr lang="zh-CN" altLang="en-US" dirty="0" smtClean="0"/>
              <a:t>向全会作了说明</a:t>
            </a:r>
            <a:endParaRPr kumimoji="0" lang="zh-CN" altLang="en-US" b="1" i="0" u="none" strike="noStrike" kern="0" cap="none" spc="0" normalizeH="0" baseline="0" noProof="0" dirty="0">
              <a:ln>
                <a:noFill/>
              </a:ln>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0011978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par>
                          <p:cTn id="9" fill="hold" nodeType="afterGroup">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ppt_x</p:attrName>
                                        </p:attrNameLst>
                                      </p:cBhvr>
                                      <p:tavLst>
                                        <p:tav tm="0">
                                          <p:val>
                                            <p:strVal val="#ppt_x-#ppt_w*1.125000"/>
                                          </p:val>
                                        </p:tav>
                                        <p:tav tm="100000">
                                          <p:val>
                                            <p:strVal val="#ppt_x"/>
                                          </p:val>
                                        </p:tav>
                                      </p:tavLst>
                                    </p:anim>
                                    <p:animEffect transition="in" filter="wipe(right)">
                                      <p:cBhvr>
                                        <p:cTn id="13" dur="500"/>
                                        <p:tgtEl>
                                          <p:spTgt spid="12"/>
                                        </p:tgtEl>
                                      </p:cBhvr>
                                    </p:animEffect>
                                  </p:childTnLst>
                                </p:cTn>
                              </p:par>
                            </p:childTnLst>
                          </p:cTn>
                        </p:par>
                        <p:par>
                          <p:cTn id="14" fill="hold" nodeType="afterGroup">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par>
                          <p:cTn id="19" fill="hold" nodeType="afterGroup">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p:tgtEl>
                                          <p:spTgt spid="14"/>
                                        </p:tgtEl>
                                        <p:attrNameLst>
                                          <p:attrName>ppt_x</p:attrName>
                                        </p:attrNameLst>
                                      </p:cBhvr>
                                      <p:tavLst>
                                        <p:tav tm="0">
                                          <p:val>
                                            <p:strVal val="#ppt_x-#ppt_w*1.125000"/>
                                          </p:val>
                                        </p:tav>
                                        <p:tav tm="100000">
                                          <p:val>
                                            <p:strVal val="#ppt_x"/>
                                          </p:val>
                                        </p:tav>
                                      </p:tavLst>
                                    </p:anim>
                                    <p:animEffect transition="in" filter="wipe(right)">
                                      <p:cBhvr>
                                        <p:cTn id="23" dur="500"/>
                                        <p:tgtEl>
                                          <p:spTgt spid="14"/>
                                        </p:tgtEl>
                                      </p:cBhvr>
                                    </p:animEffect>
                                  </p:childTnLst>
                                </p:cTn>
                              </p:par>
                            </p:childTnLst>
                          </p:cTn>
                        </p:par>
                        <p:par>
                          <p:cTn id="24" fill="hold" nodeType="afterGroup">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ppt_x</p:attrName>
                                        </p:attrNameLst>
                                      </p:cBhvr>
                                      <p:tavLst>
                                        <p:tav tm="0">
                                          <p:val>
                                            <p:strVal val="#ppt_x-#ppt_w*1.125000"/>
                                          </p:val>
                                        </p:tav>
                                        <p:tav tm="100000">
                                          <p:val>
                                            <p:strVal val="#ppt_x"/>
                                          </p:val>
                                        </p:tav>
                                      </p:tavLst>
                                    </p:anim>
                                    <p:animEffect transition="in" filter="wipe(right)">
                                      <p:cBhvr>
                                        <p:cTn id="40" dur="500"/>
                                        <p:tgtEl>
                                          <p:spTgt spid="17"/>
                                        </p:tgtEl>
                                      </p:cBhvr>
                                    </p:animEffect>
                                  </p:childTnLst>
                                </p:cTn>
                              </p:par>
                            </p:childTnLst>
                          </p:cTn>
                        </p:par>
                        <p:par>
                          <p:cTn id="41" fill="hold" nodeType="afterGroup">
                            <p:stCondLst>
                              <p:cond delay="4500"/>
                            </p:stCondLst>
                            <p:childTnLst>
                              <p:par>
                                <p:cTn id="42" presetID="1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p:tgtEl>
                                          <p:spTgt spid="18"/>
                                        </p:tgtEl>
                                        <p:attrNameLst>
                                          <p:attrName>ppt_x</p:attrName>
                                        </p:attrNameLst>
                                      </p:cBhvr>
                                      <p:tavLst>
                                        <p:tav tm="0">
                                          <p:val>
                                            <p:strVal val="#ppt_x-#ppt_w*1.125000"/>
                                          </p:val>
                                        </p:tav>
                                        <p:tav tm="100000">
                                          <p:val>
                                            <p:strVal val="#ppt_x"/>
                                          </p:val>
                                        </p:tav>
                                      </p:tavLst>
                                    </p:anim>
                                    <p:animEffect transition="in" filter="wipe(right)">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59753E3-5706-4DA0-A560-3A1E5A4B0A08}"/>
              </a:ext>
            </a:extLst>
          </p:cNvPr>
          <p:cNvSpPr txBox="1"/>
          <p:nvPr/>
        </p:nvSpPr>
        <p:spPr>
          <a:xfrm>
            <a:off x="1560713" y="245157"/>
            <a:ext cx="6039293"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lvl="0">
              <a:lnSpc>
                <a:spcPct val="150000"/>
              </a:lnSpc>
              <a:defRPr/>
            </a:pPr>
            <a:r>
              <a:rPr lang="zh-CN" altLang="en-US" sz="3200" kern="0" smtClean="0">
                <a:solidFill>
                  <a:schemeClr val="tx1"/>
                </a:solidFill>
                <a:latin typeface="Arial"/>
                <a:ea typeface="微软雅黑"/>
                <a:cs typeface="+mn-ea"/>
                <a:sym typeface="+mn-lt"/>
              </a:rPr>
              <a:t>中共十九届三中全会</a:t>
            </a:r>
            <a:r>
              <a:rPr kumimoji="0" lang="zh-CN" altLang="en-US" sz="3200" b="1" i="0" u="none" strike="noStrike" kern="1200" cap="none" spc="0" normalizeH="0" baseline="0" noProof="0" smtClean="0">
                <a:ln>
                  <a:noFill/>
                </a:ln>
                <a:solidFill>
                  <a:schemeClr val="tx1"/>
                </a:solidFill>
                <a:effectLst/>
                <a:uLnTx/>
                <a:uFillTx/>
                <a:latin typeface="微软雅黑" pitchFamily="34" charset="-122"/>
                <a:ea typeface="微软雅黑" pitchFamily="34" charset="-122"/>
                <a:cs typeface="+mj-cs"/>
              </a:rPr>
              <a:t>会</a:t>
            </a:r>
            <a:r>
              <a:rPr kumimoji="0" lang="zh-CN" altLang="en-US" sz="3200" b="1" i="0" u="none" strike="noStrike" kern="1200" cap="none" spc="0" normalizeH="0" baseline="0" noProof="0">
                <a:ln>
                  <a:noFill/>
                </a:ln>
                <a:solidFill>
                  <a:schemeClr val="tx1"/>
                </a:solidFill>
                <a:effectLst/>
                <a:uLnTx/>
                <a:uFillTx/>
                <a:latin typeface="微软雅黑" pitchFamily="34" charset="-122"/>
                <a:ea typeface="微软雅黑" pitchFamily="34" charset="-122"/>
                <a:cs typeface="+mj-cs"/>
              </a:rPr>
              <a:t>议内容</a:t>
            </a:r>
            <a:endParaRPr kumimoji="0" lang="en-US" altLang="zh-CN" sz="3200" b="1" i="0" u="none" strike="noStrike" kern="1200" cap="none" spc="0" normalizeH="0" baseline="0" noProof="0">
              <a:ln>
                <a:noFill/>
              </a:ln>
              <a:solidFill>
                <a:schemeClr val="tx1"/>
              </a:solidFill>
              <a:effectLst/>
              <a:uLnTx/>
              <a:uFillTx/>
              <a:latin typeface="微软雅黑" pitchFamily="34" charset="-122"/>
              <a:ea typeface="微软雅黑" pitchFamily="34" charset="-122"/>
              <a:cs typeface="+mj-cs"/>
            </a:endParaRPr>
          </a:p>
        </p:txBody>
      </p:sp>
      <p:sp>
        <p:nvSpPr>
          <p:cNvPr id="11" name="矩形 10">
            <a:extLst>
              <a:ext uri="{FF2B5EF4-FFF2-40B4-BE49-F238E27FC236}">
                <a16:creationId xmlns:a16="http://schemas.microsoft.com/office/drawing/2014/main" id="{5A5E7251-90C5-48FD-B4EC-9FE6BB4F0A1B}"/>
              </a:ext>
            </a:extLst>
          </p:cNvPr>
          <p:cNvSpPr/>
          <p:nvPr/>
        </p:nvSpPr>
        <p:spPr>
          <a:xfrm>
            <a:off x="1598283" y="2422776"/>
            <a:ext cx="520216" cy="686969"/>
          </a:xfrm>
          <a:prstGeom prst="rect">
            <a:avLst/>
          </a:prstGeom>
          <a:solidFill>
            <a:srgbClr val="CC0000"/>
          </a:solid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lang="en-US" altLang="zh-CN" sz="1400" b="1" kern="0" dirty="0" smtClean="0">
                <a:solidFill>
                  <a:srgbClr val="FFFFFF"/>
                </a:solidFill>
                <a:latin typeface="微软雅黑" pitchFamily="34" charset="-122"/>
                <a:ea typeface="微软雅黑" pitchFamily="34" charset="-122"/>
              </a:rPr>
              <a:t>3</a:t>
            </a:r>
            <a:endParaRPr kumimoji="0" lang="zh-CN" altLang="en-US" sz="140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2" name="矩形 11">
            <a:extLst>
              <a:ext uri="{FF2B5EF4-FFF2-40B4-BE49-F238E27FC236}">
                <a16:creationId xmlns:a16="http://schemas.microsoft.com/office/drawing/2014/main" id="{9B3E00E8-AAD0-4471-ACE7-416415BB22A9}"/>
              </a:ext>
            </a:extLst>
          </p:cNvPr>
          <p:cNvSpPr/>
          <p:nvPr/>
        </p:nvSpPr>
        <p:spPr>
          <a:xfrm>
            <a:off x="2318364" y="2428870"/>
            <a:ext cx="1800200" cy="686969"/>
          </a:xfrm>
          <a:prstGeom prst="rect">
            <a:avLst/>
          </a:prstGeom>
          <a:no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smtClean="0">
                <a:ln>
                  <a:noFill/>
                </a:ln>
                <a:effectLst/>
                <a:uLnTx/>
                <a:uFillTx/>
                <a:latin typeface="微软雅黑" pitchFamily="34" charset="-122"/>
                <a:ea typeface="微软雅黑" pitchFamily="34" charset="-122"/>
                <a:cs typeface="+mn-cs"/>
              </a:rPr>
              <a:t>会议</a:t>
            </a:r>
            <a:r>
              <a:rPr lang="zh-CN" altLang="en-US" sz="2000" b="1" kern="0" dirty="0" smtClean="0">
                <a:latin typeface="微软雅黑" pitchFamily="34" charset="-122"/>
                <a:ea typeface="微软雅黑" pitchFamily="34" charset="-122"/>
              </a:rPr>
              <a:t>提出</a:t>
            </a:r>
            <a:endParaRPr kumimoji="0" lang="zh-CN" altLang="en-US" sz="2000" b="1" i="0" u="none" strike="noStrike" kern="0" cap="none" spc="0" normalizeH="0" baseline="0" noProof="0" dirty="0">
              <a:ln>
                <a:noFill/>
              </a:ln>
              <a:effectLst/>
              <a:uLnTx/>
              <a:uFillTx/>
              <a:latin typeface="微软雅黑" pitchFamily="34" charset="-122"/>
              <a:ea typeface="微软雅黑" pitchFamily="34" charset="-122"/>
              <a:cs typeface="+mn-cs"/>
            </a:endParaRPr>
          </a:p>
        </p:txBody>
      </p:sp>
      <p:sp>
        <p:nvSpPr>
          <p:cNvPr id="15" name="箭头: V 形 14">
            <a:extLst>
              <a:ext uri="{FF2B5EF4-FFF2-40B4-BE49-F238E27FC236}">
                <a16:creationId xmlns:a16="http://schemas.microsoft.com/office/drawing/2014/main" id="{A20A0A20-4436-4FB4-8EB2-DED93B63638C}"/>
              </a:ext>
            </a:extLst>
          </p:cNvPr>
          <p:cNvSpPr/>
          <p:nvPr/>
        </p:nvSpPr>
        <p:spPr>
          <a:xfrm>
            <a:off x="4388524" y="2602230"/>
            <a:ext cx="244801" cy="398818"/>
          </a:xfrm>
          <a:prstGeom prst="chevron">
            <a:avLst/>
          </a:prstGeom>
          <a:solidFill>
            <a:srgbClr val="C000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8936" eaLnBrk="1" fontAlgn="auto"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effectLst/>
              <a:uLnTx/>
              <a:uFillTx/>
              <a:latin typeface="Impact"/>
              <a:ea typeface="微软雅黑"/>
              <a:cs typeface="+mn-cs"/>
            </a:endParaRPr>
          </a:p>
        </p:txBody>
      </p:sp>
      <p:sp>
        <p:nvSpPr>
          <p:cNvPr id="17" name="矩形 16">
            <a:extLst>
              <a:ext uri="{FF2B5EF4-FFF2-40B4-BE49-F238E27FC236}">
                <a16:creationId xmlns:a16="http://schemas.microsoft.com/office/drawing/2014/main" id="{21A214EF-2D65-4AD9-9A5D-10DE9F5B4082}"/>
              </a:ext>
            </a:extLst>
          </p:cNvPr>
          <p:cNvSpPr/>
          <p:nvPr/>
        </p:nvSpPr>
        <p:spPr>
          <a:xfrm>
            <a:off x="4745582" y="2022634"/>
            <a:ext cx="6697118" cy="1660365"/>
          </a:xfrm>
          <a:prstGeom prst="rect">
            <a:avLst/>
          </a:prstGeom>
          <a:noFill/>
          <a:ln w="19050" cap="flat" cmpd="sng" algn="ctr">
            <a:solidFill>
              <a:srgbClr val="C00000"/>
            </a:solidFill>
            <a:prstDash val="solid"/>
          </a:ln>
          <a:effectLst/>
        </p:spPr>
        <p:txBody>
          <a:bodyPr rtlCol="0" anchor="ctr"/>
          <a:lstStyle/>
          <a:p>
            <a:pPr lvl="0" algn="ctr" defTabSz="1218936">
              <a:lnSpc>
                <a:spcPct val="150000"/>
              </a:lnSpc>
            </a:pPr>
            <a:r>
              <a:rPr lang="zh-CN" altLang="en-US" sz="1400" dirty="0" smtClean="0"/>
              <a:t>中国特色社会主义制度是党和人民在长期实践探索中形成的科学制度体系，我国国家治理一切工作和活动都依照中国特色社会主义制度展开，我国国家治理体系和治理能力是中国特色社会主义制度及其执行能力的集中体现。</a:t>
            </a:r>
            <a:endParaRPr lang="zh-CN" altLang="en-US" sz="1400" kern="0" dirty="0">
              <a:latin typeface="微软雅黑" pitchFamily="34" charset="-122"/>
              <a:ea typeface="微软雅黑" pitchFamily="34" charset="-122"/>
            </a:endParaRPr>
          </a:p>
        </p:txBody>
      </p:sp>
    </p:spTree>
    <p:extLst>
      <p:ext uri="{BB962C8B-B14F-4D97-AF65-F5344CB8AC3E}">
        <p14:creationId xmlns:p14="http://schemas.microsoft.com/office/powerpoint/2010/main" val="30011978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par>
                          <p:cTn id="9" fill="hold" nodeType="afterGroup">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ppt_x</p:attrName>
                                        </p:attrNameLst>
                                      </p:cBhvr>
                                      <p:tavLst>
                                        <p:tav tm="0">
                                          <p:val>
                                            <p:strVal val="#ppt_x-#ppt_w*1.125000"/>
                                          </p:val>
                                        </p:tav>
                                        <p:tav tm="100000">
                                          <p:val>
                                            <p:strVal val="#ppt_x"/>
                                          </p:val>
                                        </p:tav>
                                      </p:tavLst>
                                    </p:anim>
                                    <p:animEffect transition="in" filter="wipe(right)">
                                      <p:cBhvr>
                                        <p:cTn id="13" dur="500"/>
                                        <p:tgtEl>
                                          <p:spTgt spid="12"/>
                                        </p:tgtEl>
                                      </p:cBhvr>
                                    </p:animEffect>
                                  </p:childTnLst>
                                </p:cTn>
                              </p:par>
                            </p:childTnLst>
                          </p:cTn>
                        </p:par>
                        <p:par>
                          <p:cTn id="14" fill="hold" nodeType="afterGroup">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3FBBE66-1699-4E8C-A642-7CCB6ADB3FA0}"/>
              </a:ext>
            </a:extLst>
          </p:cNvPr>
          <p:cNvSpPr/>
          <p:nvPr/>
        </p:nvSpPr>
        <p:spPr>
          <a:xfrm>
            <a:off x="3124200" y="1358900"/>
            <a:ext cx="8877300" cy="4267200"/>
          </a:xfrm>
          <a:prstGeom prst="rect">
            <a:avLst/>
          </a:prstGeom>
          <a:noFill/>
          <a:ln w="19050" cap="flat" cmpd="sng" algn="ctr">
            <a:solidFill>
              <a:srgbClr val="C00000"/>
            </a:solidFill>
            <a:prstDash val="solid"/>
          </a:ln>
          <a:effectLst/>
        </p:spPr>
        <p:txBody>
          <a:bodyPr rtlCol="0" anchor="ctr"/>
          <a:lstStyle/>
          <a:p>
            <a:pPr lvl="0" defTabSz="914400">
              <a:lnSpc>
                <a:spcPct val="150000"/>
              </a:lnSpc>
            </a:pPr>
            <a:r>
              <a:rPr lang="zh-CN" altLang="en-US" sz="1600" dirty="0" smtClean="0"/>
              <a:t>中国共产党自成立以来，团结带领人民，坚持把马克思主义基本原理同中国具体实际相结合，赢得了中国革命胜利，并深刻总结国内外正反两方面经验，不断探索实践，不断改革创新，建立和完善社会主义制度，形成和发展党的领导和经济、政治、文化、社会、生态文明、军事、外事等各方面制度，加强和完善国家治理，取得历史性成就。党的十八大以来，我们党领导人民统筹推进“五位一体”总体布局、协调推进“四个全面”战略布局，推动中国特色社会主义制度更加完善、国家治理体系和治理能力现代化水平明显提高，为政治稳定、经济发展、文化繁荣、民族团结、人民幸福、社会安宁、国家统一提供了有力保障。实践证明，中国特色社会主义制度和国家治理体系是以马克思主义为指导、植根中国大地、具有深厚中华文化根基、深得人民拥护的制度和治理体系，是具有强大生命力和巨大优越性的制度和治理体系，是能够持续推动拥有近十四亿人口大国进步和发展、确保拥有五千多年文明史的中华民族实现“两个一百年”奋斗目标进而实现伟大复兴的制度和治理体系。</a:t>
            </a:r>
            <a:endParaRPr lang="zh-CN" altLang="en-US" sz="1300" b="1" dirty="0">
              <a:latin typeface="微软雅黑" pitchFamily="34" charset="-122"/>
              <a:ea typeface="微软雅黑" pitchFamily="34" charset="-122"/>
              <a:cs typeface="Times New Roman" panose="02020603050405020304" pitchFamily="18" charset="0"/>
            </a:endParaRPr>
          </a:p>
        </p:txBody>
      </p:sp>
      <p:sp>
        <p:nvSpPr>
          <p:cNvPr id="3" name="矩形 2">
            <a:extLst>
              <a:ext uri="{FF2B5EF4-FFF2-40B4-BE49-F238E27FC236}">
                <a16:creationId xmlns:a16="http://schemas.microsoft.com/office/drawing/2014/main" id="{2EF119D5-DF74-451D-A218-C46587E28567}"/>
              </a:ext>
            </a:extLst>
          </p:cNvPr>
          <p:cNvSpPr/>
          <p:nvPr/>
        </p:nvSpPr>
        <p:spPr>
          <a:xfrm>
            <a:off x="889000" y="3247542"/>
            <a:ext cx="2011485" cy="907718"/>
          </a:xfrm>
          <a:prstGeom prst="rect">
            <a:avLst/>
          </a:prstGeom>
          <a:solidFill>
            <a:srgbClr val="CC0000"/>
          </a:solid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lang="en-US" altLang="zh-CN" sz="2000" b="1" kern="0" dirty="0" smtClean="0">
                <a:solidFill>
                  <a:srgbClr val="FFFFFF"/>
                </a:solidFill>
                <a:latin typeface="微软雅黑" pitchFamily="34" charset="-122"/>
                <a:ea typeface="微软雅黑"/>
              </a:rPr>
              <a:t>4</a:t>
            </a: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a:cs typeface="+mn-cs"/>
              </a:rPr>
              <a:t>、会议认为</a:t>
            </a:r>
            <a:endParaRPr kumimoji="0" lang="zh-CN" altLang="en-US" sz="2000" b="1" i="0" u="none" strike="noStrike" kern="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4" name="Freeform 29">
            <a:extLst>
              <a:ext uri="{FF2B5EF4-FFF2-40B4-BE49-F238E27FC236}">
                <a16:creationId xmlns:a16="http://schemas.microsoft.com/office/drawing/2014/main" id="{171CA1F0-995A-47E6-A029-89B470E79D0A}"/>
              </a:ext>
            </a:extLst>
          </p:cNvPr>
          <p:cNvSpPr/>
          <p:nvPr/>
        </p:nvSpPr>
        <p:spPr bwMode="auto">
          <a:xfrm>
            <a:off x="1114219" y="1581511"/>
            <a:ext cx="1033074" cy="949370"/>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gradFill>
            <a:gsLst>
              <a:gs pos="0">
                <a:srgbClr val="FF0000"/>
              </a:gs>
              <a:gs pos="100000">
                <a:srgbClr val="CC3300"/>
              </a:gs>
            </a:gsLst>
            <a:path path="circle">
              <a:fillToRect l="50000" t="-80000" r="50000" b="180000"/>
            </a:path>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936"/>
            <a:endParaRPr lang="zh-CN" altLang="en-US" sz="2400">
              <a:solidFill>
                <a:srgbClr val="000000"/>
              </a:solidFill>
              <a:latin typeface="Impact"/>
              <a:ea typeface="微软雅黑"/>
            </a:endParaRPr>
          </a:p>
        </p:txBody>
      </p:sp>
      <p:pic>
        <p:nvPicPr>
          <p:cNvPr id="5" name="图片 4">
            <a:extLst>
              <a:ext uri="{FF2B5EF4-FFF2-40B4-BE49-F238E27FC236}">
                <a16:creationId xmlns:a16="http://schemas.microsoft.com/office/drawing/2014/main" id="{FF7655F1-5DD2-4351-9036-ECB9A89B2A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818" y="1160516"/>
            <a:ext cx="1897315" cy="190359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 fill="hold"/>
                                        <p:tgtEl>
                                          <p:spTgt spid="4"/>
                                        </p:tgtEl>
                                        <p:attrNameLst>
                                          <p:attrName>ppt_w</p:attrName>
                                        </p:attrNameLst>
                                      </p:cBhvr>
                                      <p:tavLst>
                                        <p:tav tm="0">
                                          <p:val>
                                            <p:fltVal val="0"/>
                                          </p:val>
                                        </p:tav>
                                        <p:tav tm="100000">
                                          <p:val>
                                            <p:strVal val="#ppt_w"/>
                                          </p:val>
                                        </p:tav>
                                      </p:tavLst>
                                    </p:anim>
                                    <p:anim calcmode="lin" valueType="num">
                                      <p:cBhvr>
                                        <p:cTn id="14" dur="100" fill="hold"/>
                                        <p:tgtEl>
                                          <p:spTgt spid="4"/>
                                        </p:tgtEl>
                                        <p:attrNameLst>
                                          <p:attrName>ppt_h</p:attrName>
                                        </p:attrNameLst>
                                      </p:cBhvr>
                                      <p:tavLst>
                                        <p:tav tm="0">
                                          <p:val>
                                            <p:fltVal val="0"/>
                                          </p:val>
                                        </p:tav>
                                        <p:tav tm="100000">
                                          <p:val>
                                            <p:strVal val="#ppt_h"/>
                                          </p:val>
                                        </p:tav>
                                      </p:tavLst>
                                    </p:anim>
                                    <p:animEffect transition="in" filter="fade">
                                      <p:cBhvr>
                                        <p:cTn id="15" dur="100"/>
                                        <p:tgtEl>
                                          <p:spTgt spid="4"/>
                                        </p:tgtEl>
                                      </p:cBhvr>
                                    </p:animEffect>
                                  </p:childTnLst>
                                </p:cTn>
                              </p:par>
                              <p:par>
                                <p:cTn id="16" presetID="8" presetClass="emph" presetSubtype="0" fill="hold" nodeType="withEffect">
                                  <p:stCondLst>
                                    <p:cond delay="0"/>
                                  </p:stCondLst>
                                  <p:childTnLst>
                                    <p:animRot by="21600000">
                                      <p:cBhvr>
                                        <p:cTn id="17" dur="2000" fill="hold"/>
                                        <p:tgtEl>
                                          <p:spTgt spid="5"/>
                                        </p:tgtEl>
                                        <p:attrNameLst>
                                          <p:attrName>r</p:attrName>
                                        </p:attrNameLst>
                                      </p:cBhvr>
                                    </p:animRot>
                                  </p:childTnLst>
                                </p:cTn>
                              </p:par>
                              <p:par>
                                <p:cTn id="18" presetID="1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ppt_x</p:attrName>
                                        </p:attrNameLst>
                                      </p:cBhvr>
                                      <p:tavLst>
                                        <p:tav tm="0">
                                          <p:val>
                                            <p:strVal val="#ppt_x-#ppt_w*1.125000"/>
                                          </p:val>
                                        </p:tav>
                                        <p:tav tm="100000">
                                          <p:val>
                                            <p:strVal val="#ppt_x"/>
                                          </p:val>
                                        </p:tav>
                                      </p:tavLst>
                                    </p:anim>
                                    <p:animEffect transition="in" filter="wipe(right)">
                                      <p:cBhvr>
                                        <p:cTn id="21" dur="500"/>
                                        <p:tgtEl>
                                          <p:spTgt spid="3"/>
                                        </p:tgtEl>
                                      </p:cBhvr>
                                    </p:animEffect>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ppt_x</p:attrName>
                                        </p:attrNameLst>
                                      </p:cBhvr>
                                      <p:tavLst>
                                        <p:tav tm="0">
                                          <p:val>
                                            <p:strVal val="#ppt_x-#ppt_w*1.125000"/>
                                          </p:val>
                                        </p:tav>
                                        <p:tav tm="100000">
                                          <p:val>
                                            <p:strVal val="#ppt_x"/>
                                          </p:val>
                                        </p:tav>
                                      </p:tavLst>
                                    </p:anim>
                                    <p:animEffect transition="in" filter="wipe(right)">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3800550-A664-4C01-970A-0A36933F0845}"/>
              </a:ext>
            </a:extLst>
          </p:cNvPr>
          <p:cNvSpPr/>
          <p:nvPr/>
        </p:nvSpPr>
        <p:spPr>
          <a:xfrm>
            <a:off x="1318883" y="2702742"/>
            <a:ext cx="520216" cy="686969"/>
          </a:xfrm>
          <a:prstGeom prst="rect">
            <a:avLst/>
          </a:prstGeom>
          <a:solidFill>
            <a:srgbClr val="CC0000"/>
          </a:solid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en-US" altLang="zh-CN"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5</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 name="矩形 2">
            <a:extLst>
              <a:ext uri="{FF2B5EF4-FFF2-40B4-BE49-F238E27FC236}">
                <a16:creationId xmlns:a16="http://schemas.microsoft.com/office/drawing/2014/main" id="{AFEDCF9F-DC21-4D7F-A6E8-65E751B63CDD}"/>
              </a:ext>
            </a:extLst>
          </p:cNvPr>
          <p:cNvSpPr/>
          <p:nvPr/>
        </p:nvSpPr>
        <p:spPr>
          <a:xfrm>
            <a:off x="2038964" y="2708836"/>
            <a:ext cx="1800200" cy="686969"/>
          </a:xfrm>
          <a:prstGeom prst="rect">
            <a:avLst/>
          </a:prstGeom>
          <a:noFill/>
          <a:ln w="19050" cap="flat" cmpd="sng" algn="ctr">
            <a:solidFill>
              <a:srgbClr val="C00000"/>
            </a:solidFill>
            <a:prstDash val="solid"/>
          </a:ln>
          <a:effectLst/>
        </p:spPr>
        <p:txBody>
          <a:bodyPr rtlCol="0" anchor="ctr"/>
          <a:lstStyle/>
          <a:p>
            <a:pPr marL="0" marR="0" lvl="0" indent="0" algn="ctr" defTabSz="1218936" eaLnBrk="1" fontAlgn="auto"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smtClean="0">
                <a:ln>
                  <a:noFill/>
                </a:ln>
                <a:effectLst/>
                <a:uLnTx/>
                <a:uFillTx/>
                <a:latin typeface="微软雅黑" pitchFamily="34" charset="-122"/>
                <a:ea typeface="微软雅黑" pitchFamily="34" charset="-122"/>
                <a:cs typeface="+mn-cs"/>
              </a:rPr>
              <a:t>会议强调</a:t>
            </a:r>
            <a:endParaRPr kumimoji="0" lang="zh-CN" altLang="en-US" sz="2000" b="1" i="0" u="none" strike="noStrike" kern="0" cap="none" spc="0" normalizeH="0" baseline="0" noProof="0" dirty="0">
              <a:ln>
                <a:noFill/>
              </a:ln>
              <a:effectLst/>
              <a:uLnTx/>
              <a:uFillTx/>
              <a:latin typeface="微软雅黑" pitchFamily="34" charset="-122"/>
              <a:ea typeface="微软雅黑" pitchFamily="34" charset="-122"/>
              <a:cs typeface="+mn-cs"/>
            </a:endParaRPr>
          </a:p>
        </p:txBody>
      </p:sp>
      <p:sp>
        <p:nvSpPr>
          <p:cNvPr id="4" name="箭头: V 形 14">
            <a:extLst>
              <a:ext uri="{FF2B5EF4-FFF2-40B4-BE49-F238E27FC236}">
                <a16:creationId xmlns:a16="http://schemas.microsoft.com/office/drawing/2014/main" id="{9BEE8ED1-C945-4F49-93E6-612C7AEF9899}"/>
              </a:ext>
            </a:extLst>
          </p:cNvPr>
          <p:cNvSpPr/>
          <p:nvPr/>
        </p:nvSpPr>
        <p:spPr>
          <a:xfrm>
            <a:off x="4118701" y="2878186"/>
            <a:ext cx="244801" cy="398818"/>
          </a:xfrm>
          <a:prstGeom prst="chevron">
            <a:avLst/>
          </a:prstGeom>
          <a:solidFill>
            <a:srgbClr val="C000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8936" eaLnBrk="1" fontAlgn="auto"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effectLst/>
              <a:uLnTx/>
              <a:uFillTx/>
              <a:latin typeface="Impact"/>
              <a:ea typeface="微软雅黑"/>
              <a:cs typeface="+mn-cs"/>
            </a:endParaRPr>
          </a:p>
        </p:txBody>
      </p:sp>
      <p:sp>
        <p:nvSpPr>
          <p:cNvPr id="5" name="矩形 4">
            <a:extLst>
              <a:ext uri="{FF2B5EF4-FFF2-40B4-BE49-F238E27FC236}">
                <a16:creationId xmlns:a16="http://schemas.microsoft.com/office/drawing/2014/main" id="{7364F100-F5AE-4982-B86F-3306D08EFD85}"/>
              </a:ext>
            </a:extLst>
          </p:cNvPr>
          <p:cNvSpPr/>
          <p:nvPr/>
        </p:nvSpPr>
        <p:spPr>
          <a:xfrm>
            <a:off x="4469626" y="1651000"/>
            <a:ext cx="6820674" cy="3403599"/>
          </a:xfrm>
          <a:prstGeom prst="rect">
            <a:avLst/>
          </a:prstGeom>
          <a:noFill/>
          <a:ln w="19050" cap="flat" cmpd="sng" algn="ctr">
            <a:solidFill>
              <a:srgbClr val="C00000"/>
            </a:solidFill>
            <a:prstDash val="solid"/>
          </a:ln>
          <a:effectLst/>
        </p:spPr>
        <p:txBody>
          <a:bodyPr rtlCol="0" anchor="ctr"/>
          <a:lstStyle/>
          <a:p>
            <a:pPr lvl="0" algn="ctr" defTabSz="1218936">
              <a:lnSpc>
                <a:spcPct val="150000"/>
              </a:lnSpc>
            </a:pPr>
            <a:r>
              <a:rPr lang="zh-CN" altLang="en-US" sz="1400" dirty="0" smtClean="0"/>
              <a:t>必须坚持以马克思列宁主义、毛泽东思想、邓小平理论、“三个代表”重要思想、科学发展观、习近平新时代中国特色社会主义思想为指导，增强“四个意识”，坚定“四个自信”，做到“两个维护”，坚持党的领导、人民当家作主、依法治国有机统一，坚持解放思想、实事求是，坚持改革创新，突出坚持和完善支撑中国特色社会主义制度的根本制度、基本制度、重要制度，着力固根基、扬优势、补短板、强弱项，构建系统完备、科学规范、运行有效的制度体系，加强系统治理、依法治理、综合治理、源头治理，把我国制度优势更好转化为国家治理效能，为实现“两个一百年”奋斗目标、实现中华民族伟大复兴的中国梦提供有力保证。</a:t>
            </a:r>
            <a:endParaRPr kumimoji="0" lang="zh-CN" altLang="en-US" sz="1400" b="0" i="0" u="none" strike="noStrike" kern="0" cap="none" spc="0" normalizeH="0" baseline="0" noProof="0" dirty="0">
              <a:ln>
                <a:noFill/>
              </a:ln>
              <a:effectLst/>
              <a:uLnTx/>
              <a:uFillTx/>
              <a:latin typeface="微软雅黑" pitchFamily="34" charset="-122"/>
              <a:ea typeface="微软雅黑" pitchFamily="34"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stretch>
            <a:fillRect/>
          </a:stretch>
        </p:blipFill>
        <p:spPr bwMode="auto">
          <a:xfrm>
            <a:off x="0" y="0"/>
            <a:ext cx="12192000" cy="6858000"/>
          </a:xfrm>
          <a:prstGeom prst="rect">
            <a:avLst/>
          </a:prstGeom>
          <a:noFill/>
          <a:ln w="9525">
            <a:noFill/>
            <a:miter lim="800000"/>
          </a:ln>
        </p:spPr>
      </p:pic>
      <p:pic>
        <p:nvPicPr>
          <p:cNvPr id="25" name="图片 24"/>
          <p:cNvPicPr>
            <a:picLocks noChangeAspect="1" noChangeArrowheads="1"/>
          </p:cNvPicPr>
          <p:nvPr/>
        </p:nvPicPr>
        <p:blipFill>
          <a:blip r:embed="rId4"/>
          <a:stretch>
            <a:fillRect/>
          </a:stretch>
        </p:blipFill>
        <p:spPr bwMode="auto">
          <a:xfrm>
            <a:off x="4381500" y="1599979"/>
            <a:ext cx="3895725" cy="1501775"/>
          </a:xfrm>
          <a:prstGeom prst="rect">
            <a:avLst/>
          </a:prstGeom>
          <a:noFill/>
          <a:ln w="9525">
            <a:noFill/>
            <a:miter lim="800000"/>
          </a:ln>
        </p:spPr>
      </p:pic>
      <p:pic>
        <p:nvPicPr>
          <p:cNvPr id="3" name="图片 2"/>
          <p:cNvPicPr>
            <a:picLocks noChangeAspect="1" noChangeArrowheads="1"/>
          </p:cNvPicPr>
          <p:nvPr/>
        </p:nvPicPr>
        <p:blipFill>
          <a:blip r:embed="rId5"/>
          <a:stretch>
            <a:fillRect/>
          </a:stretch>
        </p:blipFill>
        <p:spPr bwMode="auto">
          <a:xfrm>
            <a:off x="3516313" y="1023716"/>
            <a:ext cx="1719262" cy="2319338"/>
          </a:xfrm>
          <a:prstGeom prst="rect">
            <a:avLst/>
          </a:prstGeom>
          <a:noFill/>
          <a:ln w="9525">
            <a:noFill/>
            <a:miter lim="800000"/>
          </a:ln>
        </p:spPr>
      </p:pic>
      <p:sp>
        <p:nvSpPr>
          <p:cNvPr id="26" name="TextBox 25"/>
          <p:cNvSpPr txBox="1">
            <a:spLocks noChangeArrowheads="1"/>
          </p:cNvSpPr>
          <p:nvPr/>
        </p:nvSpPr>
        <p:spPr bwMode="auto">
          <a:xfrm>
            <a:off x="5699125" y="1746029"/>
            <a:ext cx="1918799" cy="610585"/>
          </a:xfrm>
          <a:prstGeom prst="rect">
            <a:avLst/>
          </a:prstGeom>
          <a:noFill/>
          <a:ln w="9525">
            <a:noFill/>
            <a:miter lim="800000"/>
          </a:ln>
        </p:spPr>
        <p:txBody>
          <a:bodyPr wrap="none" lIns="86521" tIns="43260" rIns="86521" bIns="43260">
            <a:spAutoFit/>
          </a:bodyPr>
          <a:lstStyle/>
          <a:p>
            <a:r>
              <a:rPr lang="zh-CN" altLang="en-US" sz="3400" b="1" smtClean="0">
                <a:solidFill>
                  <a:schemeClr val="bg1"/>
                </a:solidFill>
                <a:latin typeface="微软雅黑" pitchFamily="34" charset="-122"/>
                <a:ea typeface="微软雅黑" pitchFamily="34" charset="-122"/>
              </a:rPr>
              <a:t>第四部</a:t>
            </a:r>
            <a:r>
              <a:rPr lang="zh-CN" altLang="en-US" sz="3400" b="1">
                <a:solidFill>
                  <a:schemeClr val="bg1"/>
                </a:solidFill>
                <a:latin typeface="微软雅黑" pitchFamily="34" charset="-122"/>
                <a:ea typeface="微软雅黑" pitchFamily="34" charset="-122"/>
              </a:rPr>
              <a:t>分</a:t>
            </a:r>
          </a:p>
        </p:txBody>
      </p:sp>
      <p:sp>
        <p:nvSpPr>
          <p:cNvPr id="27" name="TextBox 26"/>
          <p:cNvSpPr txBox="1">
            <a:spLocks noChangeArrowheads="1"/>
          </p:cNvSpPr>
          <p:nvPr/>
        </p:nvSpPr>
        <p:spPr bwMode="auto">
          <a:xfrm>
            <a:off x="3172238" y="3044893"/>
            <a:ext cx="6407208" cy="1749358"/>
          </a:xfrm>
          <a:prstGeom prst="rect">
            <a:avLst/>
          </a:prstGeom>
          <a:noFill/>
          <a:ln w="9525">
            <a:noFill/>
            <a:miter lim="800000"/>
          </a:ln>
        </p:spPr>
        <p:txBody>
          <a:bodyPr wrap="none" lIns="86521" tIns="43260" rIns="86521" bIns="43260">
            <a:spAutoFit/>
          </a:bodyPr>
          <a:lstStyle/>
          <a:p>
            <a:pPr algn="ctr"/>
            <a:r>
              <a:rPr lang="zh-CN" altLang="en-US" sz="5400" b="1" kern="0" dirty="0" smtClean="0">
                <a:latin typeface="Arial"/>
                <a:ea typeface="微软雅黑"/>
                <a:cs typeface="+mn-ea"/>
                <a:sym typeface="+mn-lt"/>
              </a:rPr>
              <a:t>中共十九届四中全会</a:t>
            </a:r>
            <a:endParaRPr lang="en-US" altLang="zh-CN" sz="5400" b="1" kern="0" dirty="0" smtClean="0">
              <a:latin typeface="Arial"/>
              <a:ea typeface="微软雅黑"/>
              <a:cs typeface="+mn-ea"/>
              <a:sym typeface="+mn-lt"/>
            </a:endParaRPr>
          </a:p>
          <a:p>
            <a:pPr algn="ctr"/>
            <a:r>
              <a:rPr lang="zh-CN" altLang="en-US" sz="5400" b="1" kern="0" dirty="0" smtClean="0">
                <a:latin typeface="Arial"/>
                <a:ea typeface="微软雅黑"/>
                <a:cs typeface="+mn-ea"/>
                <a:sym typeface="+mn-lt"/>
              </a:rPr>
              <a:t>会议公报</a:t>
            </a:r>
            <a:endParaRPr lang="zh-CN" altLang="en-US" sz="5400" b="1" kern="0" dirty="0">
              <a:latin typeface="Arial"/>
              <a:ea typeface="微软雅黑"/>
              <a:cs typeface="+mn-ea"/>
              <a:sym typeface="+mn-lt"/>
            </a:endParaRPr>
          </a:p>
        </p:txBody>
      </p:sp>
      <p:pic>
        <p:nvPicPr>
          <p:cNvPr id="7" name="图片 6"/>
          <p:cNvPicPr>
            <a:picLocks noChangeAspect="1"/>
          </p:cNvPicPr>
          <p:nvPr/>
        </p:nvPicPr>
        <p:blipFill>
          <a:blip r:embed="rId6"/>
          <a:stretch>
            <a:fillRect/>
          </a:stretch>
        </p:blipFill>
        <p:spPr bwMode="auto">
          <a:xfrm>
            <a:off x="-372827" y="-174650"/>
            <a:ext cx="4224150" cy="2618509"/>
          </a:xfrm>
          <a:prstGeom prst="rect">
            <a:avLst/>
          </a:prstGeom>
          <a:noFill/>
          <a:ln w="9525">
            <a:noFill/>
            <a:miter lim="800000"/>
          </a:ln>
        </p:spPr>
      </p:pic>
    </p:spTree>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nodeType="afterGroup">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520699"/>
            <a:ext cx="10875962" cy="5422901"/>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一、坚持和完善中国特色社会主义制度、推进国家治理体系和治理能力现代化的重大意义和总体要求</a:t>
            </a:r>
          </a:p>
        </p:txBody>
      </p:sp>
      <p:sp>
        <p:nvSpPr>
          <p:cNvPr id="11" name="矩形: 圆角 19">
            <a:extLst>
              <a:ext uri="{FF2B5EF4-FFF2-40B4-BE49-F238E27FC236}">
                <a16:creationId xmlns:a16="http://schemas.microsoft.com/office/drawing/2014/main" id="{93937B91-D7ED-4561-8DEE-491F4215C8F3}"/>
              </a:ext>
            </a:extLst>
          </p:cNvPr>
          <p:cNvSpPr/>
          <p:nvPr/>
        </p:nvSpPr>
        <p:spPr>
          <a:xfrm>
            <a:off x="1442907" y="2330524"/>
            <a:ext cx="9449838" cy="2937338"/>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12" name="文本框 25">
            <a:extLst>
              <a:ext uri="{FF2B5EF4-FFF2-40B4-BE49-F238E27FC236}">
                <a16:creationId xmlns:a16="http://schemas.microsoft.com/office/drawing/2014/main" id="{3884C9F8-5108-43D6-A904-79B0DD06787A}"/>
              </a:ext>
            </a:extLst>
          </p:cNvPr>
          <p:cNvSpPr txBox="1"/>
          <p:nvPr/>
        </p:nvSpPr>
        <p:spPr>
          <a:xfrm>
            <a:off x="1559794" y="2472862"/>
            <a:ext cx="9260606" cy="1809278"/>
          </a:xfrm>
          <a:prstGeom prst="rect">
            <a:avLst/>
          </a:prstGeom>
          <a:noFill/>
          <a:ln>
            <a:noFill/>
          </a:ln>
        </p:spPr>
        <p:txBody>
          <a:bodyPr wrap="square" rtlCol="0">
            <a:spAutoFit/>
          </a:bodyPr>
          <a:lstStyle/>
          <a:p>
            <a:pPr defTabSz="914400">
              <a:lnSpc>
                <a:spcPct val="150000"/>
              </a:lnSpc>
            </a:pPr>
            <a:r>
              <a:rPr lang="zh-CN" altLang="en-US" b="1" dirty="0" smtClean="0"/>
              <a:t>中国特色社会主义制度是党和人民在长期实践探索中形成的科学制度体系，我国国家治理一切工作和活动都依照中国特色社会主义制度展开，我国国家治理体系和治理能力是中国特色社会主义制度及其执行能力的集中体现。</a:t>
            </a:r>
            <a:endParaRPr lang="en-US" altLang="zh-CN" b="1" dirty="0" smtClean="0"/>
          </a:p>
          <a:p>
            <a:pPr defTabSz="914400">
              <a:lnSpc>
                <a:spcPct val="200000"/>
              </a:lnSpc>
            </a:pP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11" grpId="0" animBg="1"/>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文档 8"/>
          <p:cNvSpPr>
            <a:spLocks noChangeArrowheads="1"/>
          </p:cNvSpPr>
          <p:nvPr/>
        </p:nvSpPr>
        <p:spPr bwMode="auto">
          <a:xfrm>
            <a:off x="1130300" y="1325563"/>
            <a:ext cx="2520950" cy="3217862"/>
          </a:xfrm>
          <a:prstGeom prst="flowChartDocument">
            <a:avLst/>
          </a:prstGeom>
          <a:solidFill>
            <a:srgbClr val="C00000"/>
          </a:solidFill>
          <a:ln w="28575" cap="flat" algn="ctr">
            <a:noFill/>
            <a:prstDash val="solid"/>
            <a:miter lim="800000"/>
            <a:headEnd type="none" w="med" len="med"/>
            <a:tailEnd type="none" w="med" len="med"/>
          </a:ln>
          <a:effectLst/>
        </p:spPr>
        <p:txBody>
          <a:bodyPr anchor="ctr"/>
          <a:lstStyle/>
          <a:p>
            <a:pPr algn="ctr">
              <a:buFontTx/>
              <a:buNone/>
            </a:pPr>
            <a:endParaRPr lang="zh-CN" altLang="en-US">
              <a:solidFill>
                <a:srgbClr val="FFFFFF"/>
              </a:solidFill>
              <a:latin typeface="微软雅黑" pitchFamily="34" charset="-122"/>
              <a:ea typeface="微软雅黑" pitchFamily="34" charset="-122"/>
            </a:endParaRPr>
          </a:p>
        </p:txBody>
      </p:sp>
      <p:sp>
        <p:nvSpPr>
          <p:cNvPr id="3" name="Freeform 29"/>
          <p:cNvSpPr>
            <a:spLocks/>
          </p:cNvSpPr>
          <p:nvPr/>
        </p:nvSpPr>
        <p:spPr bwMode="auto">
          <a:xfrm>
            <a:off x="1724025" y="1420813"/>
            <a:ext cx="1333500" cy="1192212"/>
          </a:xfrm>
          <a:custGeom>
            <a:avLst/>
            <a:gdLst/>
            <a:ahLst/>
            <a:cxnLst>
              <a:cxn ang="0">
                <a:pos x="803" y="15"/>
              </a:cxn>
              <a:cxn ang="0">
                <a:pos x="1253" y="1067"/>
              </a:cxn>
              <a:cxn ang="0">
                <a:pos x="728" y="540"/>
              </a:cxn>
              <a:cxn ang="0">
                <a:pos x="928" y="339"/>
              </a:cxn>
              <a:cxn ang="0">
                <a:pos x="803" y="215"/>
              </a:cxn>
              <a:cxn ang="0">
                <a:pos x="549" y="267"/>
              </a:cxn>
              <a:cxn ang="0">
                <a:pos x="150" y="666"/>
              </a:cxn>
              <a:cxn ang="0">
                <a:pos x="376" y="890"/>
              </a:cxn>
              <a:cxn ang="0">
                <a:pos x="527" y="741"/>
              </a:cxn>
              <a:cxn ang="0">
                <a:pos x="1052" y="1266"/>
              </a:cxn>
              <a:cxn ang="0">
                <a:pos x="176" y="1090"/>
              </a:cxn>
              <a:cxn ang="0">
                <a:pos x="49" y="1217"/>
              </a:cxn>
              <a:cxn ang="0">
                <a:pos x="159" y="1357"/>
              </a:cxn>
              <a:cxn ang="0">
                <a:pos x="144" y="1371"/>
              </a:cxn>
              <a:cxn ang="0">
                <a:pos x="122" y="1367"/>
              </a:cxn>
              <a:cxn ang="0">
                <a:pos x="0" y="1494"/>
              </a:cxn>
              <a:cxn ang="0">
                <a:pos x="123" y="1616"/>
              </a:cxn>
              <a:cxn ang="0">
                <a:pos x="249" y="1493"/>
              </a:cxn>
              <a:cxn ang="0">
                <a:pos x="245" y="1470"/>
              </a:cxn>
              <a:cxn ang="0">
                <a:pos x="265" y="1451"/>
              </a:cxn>
              <a:cxn ang="0">
                <a:pos x="1255" y="1467"/>
              </a:cxn>
              <a:cxn ang="0">
                <a:pos x="1402" y="1615"/>
              </a:cxn>
              <a:cxn ang="0">
                <a:pos x="1603" y="1416"/>
              </a:cxn>
              <a:cxn ang="0">
                <a:pos x="1455" y="1267"/>
              </a:cxn>
              <a:cxn ang="0">
                <a:pos x="803" y="15"/>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C000"/>
          </a:solidFill>
          <a:ln w="28575" cap="flat" algn="ctr">
            <a:noFill/>
            <a:prstDash val="solid"/>
            <a:round/>
            <a:headEnd type="none" w="med" len="med"/>
            <a:tailEnd type="none" w="med" len="med"/>
          </a:ln>
          <a:effectLst/>
        </p:spPr>
        <p:txBody>
          <a:bodyPr anchor="ctr"/>
          <a:lstStyle/>
          <a:p>
            <a:pPr algn="ctr">
              <a:buFontTx/>
              <a:buNone/>
            </a:pPr>
            <a:endParaRPr lang="zh-CN" altLang="zh-CN">
              <a:solidFill>
                <a:srgbClr val="FFFFFF"/>
              </a:solidFill>
              <a:latin typeface="微软雅黑" pitchFamily="34" charset="-122"/>
            </a:endParaRPr>
          </a:p>
        </p:txBody>
      </p:sp>
      <p:sp>
        <p:nvSpPr>
          <p:cNvPr id="4" name="矩形 10"/>
          <p:cNvSpPr>
            <a:spLocks noChangeArrowheads="1"/>
          </p:cNvSpPr>
          <p:nvPr/>
        </p:nvSpPr>
        <p:spPr bwMode="auto">
          <a:xfrm>
            <a:off x="1087438" y="2641600"/>
            <a:ext cx="2647950" cy="1146175"/>
          </a:xfrm>
          <a:prstGeom prst="rect">
            <a:avLst/>
          </a:prstGeom>
          <a:noFill/>
          <a:ln w="9525" cap="flat" algn="ctr">
            <a:noFill/>
            <a:prstDash val="solid"/>
            <a:miter lim="800000"/>
            <a:headEnd type="none" w="med" len="med"/>
            <a:tailEnd type="none" w="med" len="med"/>
          </a:ln>
          <a:effectLst/>
        </p:spPr>
        <p:txBody>
          <a:bodyPr/>
          <a:lstStyle/>
          <a:p>
            <a:pPr algn="ctr"/>
            <a:r>
              <a:rPr lang="zh-CN" altLang="en-US" sz="3600" b="1" dirty="0" smtClean="0">
                <a:solidFill>
                  <a:schemeClr val="bg1"/>
                </a:solidFill>
                <a:latin typeface="微软雅黑" pitchFamily="34" charset="-122"/>
                <a:ea typeface="微软雅黑" pitchFamily="34" charset="-122"/>
              </a:rPr>
              <a:t>我国制度和体系的优势</a:t>
            </a:r>
            <a:endParaRPr lang="zh-CN" altLang="en-US" sz="3600" b="1" dirty="0">
              <a:solidFill>
                <a:schemeClr val="bg1"/>
              </a:solidFill>
              <a:latin typeface="微软雅黑" pitchFamily="34" charset="-122"/>
              <a:ea typeface="微软雅黑" pitchFamily="34" charset="-122"/>
            </a:endParaRPr>
          </a:p>
        </p:txBody>
      </p:sp>
      <p:sp>
        <p:nvSpPr>
          <p:cNvPr id="5" name="矩形 11"/>
          <p:cNvSpPr>
            <a:spLocks noChangeArrowheads="1"/>
          </p:cNvSpPr>
          <p:nvPr/>
        </p:nvSpPr>
        <p:spPr bwMode="auto">
          <a:xfrm>
            <a:off x="4113212" y="1058863"/>
            <a:ext cx="7494588"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坚持党的集中统一领导，坚持党的科学理论，保持政治稳定，确保国家始终沿着社会主义方向前进的显著优势</a:t>
            </a:r>
            <a:endParaRPr lang="zh-CN" altLang="en-US" dirty="0">
              <a:solidFill>
                <a:srgbClr val="920000"/>
              </a:solidFill>
              <a:latin typeface="微软雅黑" pitchFamily="34" charset="-122"/>
              <a:ea typeface="微软雅黑" pitchFamily="34" charset="-122"/>
            </a:endParaRPr>
          </a:p>
        </p:txBody>
      </p:sp>
      <p:cxnSp>
        <p:nvCxnSpPr>
          <p:cNvPr id="6" name="直接连接符 12"/>
          <p:cNvCxnSpPr>
            <a:cxnSpLocks noChangeShapeType="1"/>
          </p:cNvCxnSpPr>
          <p:nvPr/>
        </p:nvCxnSpPr>
        <p:spPr bwMode="auto">
          <a:xfrm flipV="1">
            <a:off x="4127500" y="1701800"/>
            <a:ext cx="7442200" cy="12700"/>
          </a:xfrm>
          <a:prstGeom prst="line">
            <a:avLst/>
          </a:prstGeom>
          <a:noFill/>
          <a:ln w="12700" cap="flat" algn="ctr">
            <a:solidFill>
              <a:srgbClr val="DA0000"/>
            </a:solidFill>
            <a:prstDash val="dash"/>
            <a:round/>
            <a:headEnd type="none" w="med" len="med"/>
            <a:tailEnd type="none" w="med" len="med"/>
          </a:ln>
        </p:spPr>
      </p:cxnSp>
      <p:cxnSp>
        <p:nvCxnSpPr>
          <p:cNvPr id="7" name="直接连接符 13"/>
          <p:cNvCxnSpPr>
            <a:cxnSpLocks noChangeShapeType="1"/>
          </p:cNvCxnSpPr>
          <p:nvPr/>
        </p:nvCxnSpPr>
        <p:spPr bwMode="auto">
          <a:xfrm>
            <a:off x="4089400" y="1044575"/>
            <a:ext cx="7429500" cy="34925"/>
          </a:xfrm>
          <a:prstGeom prst="line">
            <a:avLst/>
          </a:prstGeom>
          <a:noFill/>
          <a:ln w="12700" cap="flat" algn="ctr">
            <a:solidFill>
              <a:srgbClr val="DA0000"/>
            </a:solidFill>
            <a:prstDash val="dash"/>
            <a:round/>
            <a:headEnd type="none" w="med" len="med"/>
            <a:tailEnd type="none" w="med" len="med"/>
          </a:ln>
        </p:spPr>
      </p:cxnSp>
      <p:cxnSp>
        <p:nvCxnSpPr>
          <p:cNvPr id="8" name="直接连接符 14"/>
          <p:cNvCxnSpPr>
            <a:cxnSpLocks noChangeShapeType="1"/>
          </p:cNvCxnSpPr>
          <p:nvPr/>
        </p:nvCxnSpPr>
        <p:spPr bwMode="auto">
          <a:xfrm>
            <a:off x="4114800" y="2363788"/>
            <a:ext cx="7454900" cy="23812"/>
          </a:xfrm>
          <a:prstGeom prst="line">
            <a:avLst/>
          </a:prstGeom>
          <a:noFill/>
          <a:ln w="12700" cap="flat" algn="ctr">
            <a:solidFill>
              <a:srgbClr val="DA0000"/>
            </a:solidFill>
            <a:prstDash val="dash"/>
            <a:round/>
            <a:headEnd type="none" w="med" len="med"/>
            <a:tailEnd type="none" w="med" len="med"/>
          </a:ln>
        </p:spPr>
      </p:cxnSp>
      <p:cxnSp>
        <p:nvCxnSpPr>
          <p:cNvPr id="9" name="直接连接符 15"/>
          <p:cNvCxnSpPr>
            <a:cxnSpLocks noChangeShapeType="1"/>
          </p:cNvCxnSpPr>
          <p:nvPr/>
        </p:nvCxnSpPr>
        <p:spPr bwMode="auto">
          <a:xfrm flipV="1">
            <a:off x="4152900" y="3009900"/>
            <a:ext cx="7429500" cy="26988"/>
          </a:xfrm>
          <a:prstGeom prst="line">
            <a:avLst/>
          </a:prstGeom>
          <a:noFill/>
          <a:ln w="12700" cap="flat" algn="ctr">
            <a:solidFill>
              <a:srgbClr val="DA0000"/>
            </a:solidFill>
            <a:prstDash val="dash"/>
            <a:round/>
            <a:headEnd type="none" w="med" len="med"/>
            <a:tailEnd type="none" w="med" len="med"/>
          </a:ln>
        </p:spPr>
      </p:cxnSp>
      <p:cxnSp>
        <p:nvCxnSpPr>
          <p:cNvPr id="10" name="直接连接符 16"/>
          <p:cNvCxnSpPr>
            <a:cxnSpLocks noChangeShapeType="1"/>
          </p:cNvCxnSpPr>
          <p:nvPr/>
        </p:nvCxnSpPr>
        <p:spPr bwMode="auto">
          <a:xfrm>
            <a:off x="4165600" y="3492500"/>
            <a:ext cx="7442200" cy="1588"/>
          </a:xfrm>
          <a:prstGeom prst="line">
            <a:avLst/>
          </a:prstGeom>
          <a:noFill/>
          <a:ln w="12700" cap="flat" algn="ctr">
            <a:solidFill>
              <a:srgbClr val="DA0000"/>
            </a:solidFill>
            <a:prstDash val="dash"/>
            <a:round/>
            <a:headEnd type="none" w="med" len="med"/>
            <a:tailEnd type="none" w="med" len="med"/>
          </a:ln>
        </p:spPr>
      </p:cxnSp>
      <p:cxnSp>
        <p:nvCxnSpPr>
          <p:cNvPr id="11" name="直接连接符 17"/>
          <p:cNvCxnSpPr>
            <a:cxnSpLocks noChangeShapeType="1"/>
          </p:cNvCxnSpPr>
          <p:nvPr/>
        </p:nvCxnSpPr>
        <p:spPr bwMode="auto">
          <a:xfrm>
            <a:off x="4178300" y="4165600"/>
            <a:ext cx="7404100" cy="38100"/>
          </a:xfrm>
          <a:prstGeom prst="line">
            <a:avLst/>
          </a:prstGeom>
          <a:noFill/>
          <a:ln w="12700" cap="flat" algn="ctr">
            <a:solidFill>
              <a:srgbClr val="DA0000"/>
            </a:solidFill>
            <a:prstDash val="dash"/>
            <a:round/>
            <a:headEnd type="none" w="med" len="med"/>
            <a:tailEnd type="none" w="med" len="med"/>
          </a:ln>
        </p:spPr>
      </p:cxnSp>
      <p:sp>
        <p:nvSpPr>
          <p:cNvPr id="12" name="矩形 18"/>
          <p:cNvSpPr>
            <a:spLocks noChangeArrowheads="1"/>
          </p:cNvSpPr>
          <p:nvPr/>
        </p:nvSpPr>
        <p:spPr bwMode="auto">
          <a:xfrm>
            <a:off x="4111625" y="1762125"/>
            <a:ext cx="7331075" cy="366713"/>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坚持人民当家作主，发展人民民主，密切联系群众，紧紧依靠人民推动国家发展的显著优势</a:t>
            </a:r>
          </a:p>
        </p:txBody>
      </p:sp>
      <p:sp>
        <p:nvSpPr>
          <p:cNvPr id="13" name="矩形 19"/>
          <p:cNvSpPr>
            <a:spLocks noChangeArrowheads="1"/>
          </p:cNvSpPr>
          <p:nvPr/>
        </p:nvSpPr>
        <p:spPr bwMode="auto">
          <a:xfrm>
            <a:off x="4111625" y="2414588"/>
            <a:ext cx="7369175"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坚持全面依法治国，建设社会主义法治国家，切实保障社会公平正义和人民权利的显著优势</a:t>
            </a:r>
          </a:p>
        </p:txBody>
      </p:sp>
      <p:sp>
        <p:nvSpPr>
          <p:cNvPr id="14" name="矩形 20"/>
          <p:cNvSpPr>
            <a:spLocks noChangeArrowheads="1"/>
          </p:cNvSpPr>
          <p:nvPr/>
        </p:nvSpPr>
        <p:spPr bwMode="auto">
          <a:xfrm>
            <a:off x="4124325" y="3074988"/>
            <a:ext cx="7178675"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坚持全国一盘棋，调动各方面积极性，集中力量办大事的显著优势</a:t>
            </a:r>
          </a:p>
        </p:txBody>
      </p:sp>
      <p:sp>
        <p:nvSpPr>
          <p:cNvPr id="15" name="矩形 21"/>
          <p:cNvSpPr>
            <a:spLocks noChangeArrowheads="1"/>
          </p:cNvSpPr>
          <p:nvPr/>
        </p:nvSpPr>
        <p:spPr bwMode="auto">
          <a:xfrm>
            <a:off x="4162425" y="3548063"/>
            <a:ext cx="7470775"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坚持各民族一律平等，铸牢中华民族共同体意识，实现共同团结奋斗、共同繁荣发展的显著优势</a:t>
            </a:r>
          </a:p>
        </p:txBody>
      </p:sp>
      <p:sp>
        <p:nvSpPr>
          <p:cNvPr id="28" name="矩形 20"/>
          <p:cNvSpPr>
            <a:spLocks noChangeArrowheads="1"/>
          </p:cNvSpPr>
          <p:nvPr/>
        </p:nvSpPr>
        <p:spPr bwMode="auto">
          <a:xfrm>
            <a:off x="4137025" y="4205288"/>
            <a:ext cx="7381875"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坚持公有制为主体、多种所有制经济共同发展和按劳分配为主体、多种分配方式并存，把社会主义制度和市场经济有机结合起来，不断解放和发展社会生产力的显著优势</a:t>
            </a:r>
          </a:p>
        </p:txBody>
      </p:sp>
      <p:sp>
        <p:nvSpPr>
          <p:cNvPr id="31" name="矩形 11"/>
          <p:cNvSpPr>
            <a:spLocks noChangeArrowheads="1"/>
          </p:cNvSpPr>
          <p:nvPr/>
        </p:nvSpPr>
        <p:spPr bwMode="auto">
          <a:xfrm>
            <a:off x="4202112" y="5186363"/>
            <a:ext cx="7494588"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坚持共同的理想信念、价值理念、道德观念，弘扬中华优秀传统文化、革命文化、社会主义先进文化，促进全体人民在思想上精神上紧紧团结在一起的显著优势</a:t>
            </a:r>
          </a:p>
        </p:txBody>
      </p:sp>
      <p:cxnSp>
        <p:nvCxnSpPr>
          <p:cNvPr id="32" name="直接连接符 12"/>
          <p:cNvCxnSpPr>
            <a:cxnSpLocks noChangeShapeType="1"/>
          </p:cNvCxnSpPr>
          <p:nvPr/>
        </p:nvCxnSpPr>
        <p:spPr bwMode="auto">
          <a:xfrm flipV="1">
            <a:off x="4254500" y="6057900"/>
            <a:ext cx="7442200" cy="12700"/>
          </a:xfrm>
          <a:prstGeom prst="line">
            <a:avLst/>
          </a:prstGeom>
          <a:noFill/>
          <a:ln w="12700" cap="flat" algn="ctr">
            <a:solidFill>
              <a:srgbClr val="DA0000"/>
            </a:solidFill>
            <a:prstDash val="dash"/>
            <a:round/>
            <a:headEnd type="none" w="med" len="med"/>
            <a:tailEnd type="none" w="med" len="med"/>
          </a:ln>
        </p:spPr>
      </p:cxnSp>
      <p:cxnSp>
        <p:nvCxnSpPr>
          <p:cNvPr id="33" name="直接连接符 13"/>
          <p:cNvCxnSpPr>
            <a:cxnSpLocks noChangeShapeType="1"/>
          </p:cNvCxnSpPr>
          <p:nvPr/>
        </p:nvCxnSpPr>
        <p:spPr bwMode="auto">
          <a:xfrm>
            <a:off x="4203700" y="5108575"/>
            <a:ext cx="7429500" cy="34925"/>
          </a:xfrm>
          <a:prstGeom prst="line">
            <a:avLst/>
          </a:prstGeom>
          <a:noFill/>
          <a:ln w="12700" cap="flat" algn="ctr">
            <a:solidFill>
              <a:srgbClr val="DA0000"/>
            </a:solidFill>
            <a:prstDash val="dash"/>
            <a:round/>
            <a:headEnd type="none" w="med" len="med"/>
            <a:tailEnd type="none" w="med" len="med"/>
          </a:ln>
        </p:spPr>
      </p:cxnSp>
      <p:sp>
        <p:nvSpPr>
          <p:cNvPr id="20" name="标题 2">
            <a:extLst>
              <a:ext uri="{FF2B5EF4-FFF2-40B4-BE49-F238E27FC236}">
                <a16:creationId xmlns:a16="http://schemas.microsoft.com/office/drawing/2014/main" id="{B59753E3-5706-4DA0-A560-3A1E5A4B0A08}"/>
              </a:ext>
            </a:extLst>
          </p:cNvPr>
          <p:cNvSpPr txBox="1"/>
          <p:nvPr/>
        </p:nvSpPr>
        <p:spPr>
          <a:xfrm>
            <a:off x="1049962" y="205202"/>
            <a:ext cx="10989638"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lvl="0">
              <a:lnSpc>
                <a:spcPct val="150000"/>
              </a:lnSpc>
              <a:defRPr/>
            </a:pPr>
            <a:r>
              <a:rPr lang="zh-CN" altLang="en-US" sz="2400" b="0" dirty="0" smtClean="0"/>
              <a:t>坚定中国特色社会主义道路自信、理论自信、制度自信、文化自信的基本依据</a:t>
            </a:r>
            <a:endParaRPr kumimoji="0" lang="en-US" altLang="zh-CN" sz="24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grpId="1" nodeType="afterEffect">
                                  <p:stCondLst>
                                    <p:cond delay="0"/>
                                  </p:stCondLst>
                                  <p:childTnLst>
                                    <p:set>
                                      <p:cBhvr>
                                        <p:cTn id="13" dur="1" fill="hold">
                                          <p:stCondLst>
                                            <p:cond delay="499"/>
                                          </p:stCondLst>
                                        </p:cTn>
                                        <p:tgtEl>
                                          <p:spTgt spid="4"/>
                                        </p:tgtEl>
                                        <p:attrNameLst>
                                          <p:attrName>style.visibility</p:attrName>
                                        </p:attrNameLst>
                                      </p:cBhvr>
                                      <p:to>
                                        <p:strVal val="visible"/>
                                      </p:to>
                                    </p:set>
                                  </p:childTnLst>
                                </p:cTn>
                              </p:par>
                            </p:childTnLst>
                          </p:cTn>
                        </p:par>
                        <p:par>
                          <p:cTn id="14" fill="hold">
                            <p:stCondLst>
                              <p:cond delay="1500"/>
                            </p:stCondLst>
                            <p:childTnLst>
                              <p:par>
                                <p:cTn id="15" presetID="2" presetClass="entr" presetSubtype="2" fill="hold" grpId="1"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childTnLst>
                          </p:cTn>
                        </p:par>
                        <p:par>
                          <p:cTn id="23" fill="hold">
                            <p:stCondLst>
                              <p:cond delay="2500"/>
                            </p:stCondLst>
                            <p:childTnLst>
                              <p:par>
                                <p:cTn id="24" presetID="2" presetClass="entr" presetSubtype="2" fill="hold" grpId="1"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right)">
                                      <p:cBhvr>
                                        <p:cTn id="31" dur="500"/>
                                        <p:tgtEl>
                                          <p:spTgt spid="7"/>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childTnLst>
                          </p:cTn>
                        </p:par>
                        <p:par>
                          <p:cTn id="36" fill="hold">
                            <p:stCondLst>
                              <p:cond delay="4000"/>
                            </p:stCondLst>
                            <p:childTnLst>
                              <p:par>
                                <p:cTn id="37" presetID="2" presetClass="entr" presetSubtype="2" fill="hold" grpId="1"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2" presetClass="entr" presetSubtype="2"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500"/>
                                        <p:tgtEl>
                                          <p:spTgt spid="9"/>
                                        </p:tgtEl>
                                      </p:cBhvr>
                                    </p:animEffect>
                                  </p:childTnLst>
                                </p:cTn>
                              </p:par>
                            </p:childTnLst>
                          </p:cTn>
                        </p:par>
                        <p:par>
                          <p:cTn id="45" fill="hold">
                            <p:stCondLst>
                              <p:cond delay="5000"/>
                            </p:stCondLst>
                            <p:childTnLst>
                              <p:par>
                                <p:cTn id="46" presetID="2" presetClass="entr" presetSubtype="2" fill="hold" grpId="1"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1+#ppt_w/2"/>
                                          </p:val>
                                        </p:tav>
                                        <p:tav tm="100000">
                                          <p:val>
                                            <p:strVal val="#ppt_x"/>
                                          </p:val>
                                        </p:tav>
                                      </p:tavLst>
                                    </p:anim>
                                    <p:anim calcmode="lin" valueType="num">
                                      <p:cBhvr additive="base">
                                        <p:cTn id="49" dur="500" fill="hold"/>
                                        <p:tgtEl>
                                          <p:spTgt spid="14"/>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2"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right)">
                                      <p:cBhvr>
                                        <p:cTn id="53" dur="500"/>
                                        <p:tgtEl>
                                          <p:spTgt spid="10"/>
                                        </p:tgtEl>
                                      </p:cBhvr>
                                    </p:animEffect>
                                  </p:childTnLst>
                                </p:cTn>
                              </p:par>
                            </p:childTnLst>
                          </p:cTn>
                        </p:par>
                        <p:par>
                          <p:cTn id="54" fill="hold">
                            <p:stCondLst>
                              <p:cond delay="6000"/>
                            </p:stCondLst>
                            <p:childTnLst>
                              <p:par>
                                <p:cTn id="55" presetID="2" presetClass="entr" presetSubtype="2" fill="hold" grpId="1"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1+#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par>
                          <p:cTn id="59" fill="hold">
                            <p:stCondLst>
                              <p:cond delay="6500"/>
                            </p:stCondLst>
                            <p:childTnLst>
                              <p:par>
                                <p:cTn id="60" presetID="22" presetClass="entr" presetSubtype="2"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right)">
                                      <p:cBhvr>
                                        <p:cTn id="62" dur="500"/>
                                        <p:tgtEl>
                                          <p:spTgt spid="11"/>
                                        </p:tgtEl>
                                      </p:cBhvr>
                                    </p:animEffect>
                                  </p:childTnLst>
                                </p:cTn>
                              </p:par>
                            </p:childTnLst>
                          </p:cTn>
                        </p:par>
                        <p:par>
                          <p:cTn id="63" fill="hold">
                            <p:stCondLst>
                              <p:cond delay="7000"/>
                            </p:stCondLst>
                            <p:childTnLst>
                              <p:par>
                                <p:cTn id="64" presetID="2" presetClass="entr" presetSubtype="2" fill="hold" grpId="1"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500" fill="hold"/>
                                        <p:tgtEl>
                                          <p:spTgt spid="28"/>
                                        </p:tgtEl>
                                        <p:attrNameLst>
                                          <p:attrName>ppt_x</p:attrName>
                                        </p:attrNameLst>
                                      </p:cBhvr>
                                      <p:tavLst>
                                        <p:tav tm="0">
                                          <p:val>
                                            <p:strVal val="1+#ppt_w/2"/>
                                          </p:val>
                                        </p:tav>
                                        <p:tav tm="100000">
                                          <p:val>
                                            <p:strVal val="#ppt_x"/>
                                          </p:val>
                                        </p:tav>
                                      </p:tavLst>
                                    </p:anim>
                                    <p:anim calcmode="lin" valueType="num">
                                      <p:cBhvr additive="base">
                                        <p:cTn id="67" dur="500" fill="hold"/>
                                        <p:tgtEl>
                                          <p:spTgt spid="28"/>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22" presetClass="entr" presetSubtype="2"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right)">
                                      <p:cBhvr>
                                        <p:cTn id="71" dur="500"/>
                                        <p:tgtEl>
                                          <p:spTgt spid="33"/>
                                        </p:tgtEl>
                                      </p:cBhvr>
                                    </p:animEffect>
                                  </p:childTnLst>
                                </p:cTn>
                              </p:par>
                            </p:childTnLst>
                          </p:cTn>
                        </p:par>
                        <p:par>
                          <p:cTn id="72" fill="hold">
                            <p:stCondLst>
                              <p:cond delay="8000"/>
                            </p:stCondLst>
                            <p:childTnLst>
                              <p:par>
                                <p:cTn id="73" presetID="2" presetClass="entr" presetSubtype="2" fill="hold" grpId="1"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1+#ppt_w/2"/>
                                          </p:val>
                                        </p:tav>
                                        <p:tav tm="100000">
                                          <p:val>
                                            <p:strVal val="#ppt_x"/>
                                          </p:val>
                                        </p:tav>
                                      </p:tavLst>
                                    </p:anim>
                                    <p:anim calcmode="lin" valueType="num">
                                      <p:cBhvr additive="base">
                                        <p:cTn id="76" dur="500" fill="hold"/>
                                        <p:tgtEl>
                                          <p:spTgt spid="31"/>
                                        </p:tgtEl>
                                        <p:attrNameLst>
                                          <p:attrName>ppt_y</p:attrName>
                                        </p:attrNameLst>
                                      </p:cBhvr>
                                      <p:tavLst>
                                        <p:tav tm="0">
                                          <p:val>
                                            <p:strVal val="#ppt_y"/>
                                          </p:val>
                                        </p:tav>
                                        <p:tav tm="100000">
                                          <p:val>
                                            <p:strVal val="#ppt_y"/>
                                          </p:val>
                                        </p:tav>
                                      </p:tavLst>
                                    </p:anim>
                                  </p:childTnLst>
                                </p:cTn>
                              </p:par>
                            </p:childTnLst>
                          </p:cTn>
                        </p:par>
                        <p:par>
                          <p:cTn id="77" fill="hold">
                            <p:stCondLst>
                              <p:cond delay="8500"/>
                            </p:stCondLst>
                            <p:childTnLst>
                              <p:par>
                                <p:cTn id="78" presetID="22" presetClass="entr" presetSubtype="2" fill="hold"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right)">
                                      <p:cBhvr>
                                        <p:cTn id="80" dur="500"/>
                                        <p:tgtEl>
                                          <p:spTgt spid="32"/>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2" nodeType="click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blinds(horizontal)">
                                      <p:cBhvr>
                                        <p:cTn id="8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autoUpdateAnimBg="0"/>
      <p:bldP spid="2" grpId="2" animBg="1"/>
      <p:bldP spid="3" grpId="0" animBg="1" autoUpdateAnimBg="0"/>
      <p:bldP spid="4" grpId="0" animBg="1"/>
      <p:bldP spid="4" grpId="1" autoUpdateAnimBg="0"/>
      <p:bldP spid="5" grpId="0" animBg="1"/>
      <p:bldP spid="5" grpId="1" autoUpdateAnimBg="0"/>
      <p:bldP spid="12" grpId="0" animBg="1"/>
      <p:bldP spid="12" grpId="1" autoUpdateAnimBg="0"/>
      <p:bldP spid="13" grpId="0" animBg="1"/>
      <p:bldP spid="13" grpId="1" autoUpdateAnimBg="0"/>
      <p:bldP spid="14" grpId="0" animBg="1"/>
      <p:bldP spid="14" grpId="1" autoUpdateAnimBg="0"/>
      <p:bldP spid="15" grpId="0" animBg="1"/>
      <p:bldP spid="15" grpId="1" autoUpdateAnimBg="0"/>
      <p:bldP spid="28" grpId="0" animBg="1"/>
      <p:bldP spid="28" grpId="1" autoUpdateAnimBg="0"/>
      <p:bldP spid="31" grpId="0" animBg="1"/>
      <p:bldP spid="31" grpId="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文档 8"/>
          <p:cNvSpPr>
            <a:spLocks noChangeArrowheads="1"/>
          </p:cNvSpPr>
          <p:nvPr/>
        </p:nvSpPr>
        <p:spPr bwMode="auto">
          <a:xfrm>
            <a:off x="1130300" y="1325563"/>
            <a:ext cx="2520950" cy="3217862"/>
          </a:xfrm>
          <a:prstGeom prst="flowChartDocument">
            <a:avLst/>
          </a:prstGeom>
          <a:solidFill>
            <a:srgbClr val="C00000"/>
          </a:solidFill>
          <a:ln w="28575" cap="flat" algn="ctr">
            <a:noFill/>
            <a:prstDash val="solid"/>
            <a:miter lim="800000"/>
            <a:headEnd type="none" w="med" len="med"/>
            <a:tailEnd type="none" w="med" len="med"/>
          </a:ln>
          <a:effectLst/>
        </p:spPr>
        <p:txBody>
          <a:bodyPr anchor="ctr"/>
          <a:lstStyle/>
          <a:p>
            <a:pPr algn="ctr">
              <a:buFontTx/>
              <a:buNone/>
            </a:pPr>
            <a:endParaRPr lang="zh-CN" altLang="en-US">
              <a:solidFill>
                <a:srgbClr val="FFFFFF"/>
              </a:solidFill>
              <a:latin typeface="微软雅黑" pitchFamily="34" charset="-122"/>
              <a:ea typeface="微软雅黑" pitchFamily="34" charset="-122"/>
            </a:endParaRPr>
          </a:p>
        </p:txBody>
      </p:sp>
      <p:sp>
        <p:nvSpPr>
          <p:cNvPr id="3" name="Freeform 29"/>
          <p:cNvSpPr>
            <a:spLocks/>
          </p:cNvSpPr>
          <p:nvPr/>
        </p:nvSpPr>
        <p:spPr bwMode="auto">
          <a:xfrm>
            <a:off x="1724025" y="1420813"/>
            <a:ext cx="1333500" cy="1192212"/>
          </a:xfrm>
          <a:custGeom>
            <a:avLst/>
            <a:gdLst/>
            <a:ahLst/>
            <a:cxnLst>
              <a:cxn ang="0">
                <a:pos x="803" y="15"/>
              </a:cxn>
              <a:cxn ang="0">
                <a:pos x="1253" y="1067"/>
              </a:cxn>
              <a:cxn ang="0">
                <a:pos x="728" y="540"/>
              </a:cxn>
              <a:cxn ang="0">
                <a:pos x="928" y="339"/>
              </a:cxn>
              <a:cxn ang="0">
                <a:pos x="803" y="215"/>
              </a:cxn>
              <a:cxn ang="0">
                <a:pos x="549" y="267"/>
              </a:cxn>
              <a:cxn ang="0">
                <a:pos x="150" y="666"/>
              </a:cxn>
              <a:cxn ang="0">
                <a:pos x="376" y="890"/>
              </a:cxn>
              <a:cxn ang="0">
                <a:pos x="527" y="741"/>
              </a:cxn>
              <a:cxn ang="0">
                <a:pos x="1052" y="1266"/>
              </a:cxn>
              <a:cxn ang="0">
                <a:pos x="176" y="1090"/>
              </a:cxn>
              <a:cxn ang="0">
                <a:pos x="49" y="1217"/>
              </a:cxn>
              <a:cxn ang="0">
                <a:pos x="159" y="1357"/>
              </a:cxn>
              <a:cxn ang="0">
                <a:pos x="144" y="1371"/>
              </a:cxn>
              <a:cxn ang="0">
                <a:pos x="122" y="1367"/>
              </a:cxn>
              <a:cxn ang="0">
                <a:pos x="0" y="1494"/>
              </a:cxn>
              <a:cxn ang="0">
                <a:pos x="123" y="1616"/>
              </a:cxn>
              <a:cxn ang="0">
                <a:pos x="249" y="1493"/>
              </a:cxn>
              <a:cxn ang="0">
                <a:pos x="245" y="1470"/>
              </a:cxn>
              <a:cxn ang="0">
                <a:pos x="265" y="1451"/>
              </a:cxn>
              <a:cxn ang="0">
                <a:pos x="1255" y="1467"/>
              </a:cxn>
              <a:cxn ang="0">
                <a:pos x="1402" y="1615"/>
              </a:cxn>
              <a:cxn ang="0">
                <a:pos x="1603" y="1416"/>
              </a:cxn>
              <a:cxn ang="0">
                <a:pos x="1455" y="1267"/>
              </a:cxn>
              <a:cxn ang="0">
                <a:pos x="803" y="15"/>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C000"/>
          </a:solidFill>
          <a:ln w="28575" cap="flat" algn="ctr">
            <a:noFill/>
            <a:prstDash val="solid"/>
            <a:round/>
            <a:headEnd type="none" w="med" len="med"/>
            <a:tailEnd type="none" w="med" len="med"/>
          </a:ln>
          <a:effectLst/>
        </p:spPr>
        <p:txBody>
          <a:bodyPr anchor="ctr"/>
          <a:lstStyle/>
          <a:p>
            <a:pPr algn="ctr">
              <a:buFontTx/>
              <a:buNone/>
            </a:pPr>
            <a:endParaRPr lang="zh-CN" altLang="zh-CN">
              <a:solidFill>
                <a:srgbClr val="FFFFFF"/>
              </a:solidFill>
              <a:latin typeface="微软雅黑" pitchFamily="34" charset="-122"/>
            </a:endParaRPr>
          </a:p>
        </p:txBody>
      </p:sp>
      <p:sp>
        <p:nvSpPr>
          <p:cNvPr id="4" name="矩形 10"/>
          <p:cNvSpPr>
            <a:spLocks noChangeArrowheads="1"/>
          </p:cNvSpPr>
          <p:nvPr/>
        </p:nvSpPr>
        <p:spPr bwMode="auto">
          <a:xfrm>
            <a:off x="1087438" y="2641600"/>
            <a:ext cx="2647950" cy="1146175"/>
          </a:xfrm>
          <a:prstGeom prst="rect">
            <a:avLst/>
          </a:prstGeom>
          <a:noFill/>
          <a:ln w="9525" cap="flat" algn="ctr">
            <a:noFill/>
            <a:prstDash val="solid"/>
            <a:miter lim="800000"/>
            <a:headEnd type="none" w="med" len="med"/>
            <a:tailEnd type="none" w="med" len="med"/>
          </a:ln>
          <a:effectLst/>
        </p:spPr>
        <p:txBody>
          <a:bodyPr/>
          <a:lstStyle/>
          <a:p>
            <a:pPr algn="ctr"/>
            <a:r>
              <a:rPr lang="zh-CN" altLang="en-US" sz="3600" b="1" dirty="0" smtClean="0">
                <a:solidFill>
                  <a:schemeClr val="bg1"/>
                </a:solidFill>
                <a:latin typeface="微软雅黑" pitchFamily="34" charset="-122"/>
                <a:ea typeface="微软雅黑" pitchFamily="34" charset="-122"/>
              </a:rPr>
              <a:t>我国制度和体系的优势</a:t>
            </a:r>
            <a:endParaRPr lang="zh-CN" altLang="en-US" sz="3600" b="1" dirty="0">
              <a:solidFill>
                <a:schemeClr val="bg1"/>
              </a:solidFill>
              <a:latin typeface="微软雅黑" pitchFamily="34" charset="-122"/>
              <a:ea typeface="微软雅黑" pitchFamily="34" charset="-122"/>
            </a:endParaRPr>
          </a:p>
        </p:txBody>
      </p:sp>
      <p:cxnSp>
        <p:nvCxnSpPr>
          <p:cNvPr id="18" name="直接连接符 12"/>
          <p:cNvCxnSpPr>
            <a:cxnSpLocks noChangeShapeType="1"/>
          </p:cNvCxnSpPr>
          <p:nvPr/>
        </p:nvCxnSpPr>
        <p:spPr bwMode="auto">
          <a:xfrm flipV="1">
            <a:off x="4178300" y="1219200"/>
            <a:ext cx="7442200" cy="12700"/>
          </a:xfrm>
          <a:prstGeom prst="line">
            <a:avLst/>
          </a:prstGeom>
          <a:noFill/>
          <a:ln w="12700" cap="flat" algn="ctr">
            <a:solidFill>
              <a:srgbClr val="DA0000"/>
            </a:solidFill>
            <a:prstDash val="dash"/>
            <a:round/>
            <a:headEnd type="none" w="med" len="med"/>
            <a:tailEnd type="none" w="med" len="med"/>
          </a:ln>
        </p:spPr>
      </p:cxnSp>
      <p:cxnSp>
        <p:nvCxnSpPr>
          <p:cNvPr id="19" name="直接连接符 14"/>
          <p:cNvCxnSpPr>
            <a:cxnSpLocks noChangeShapeType="1"/>
          </p:cNvCxnSpPr>
          <p:nvPr/>
        </p:nvCxnSpPr>
        <p:spPr bwMode="auto">
          <a:xfrm>
            <a:off x="4216400" y="1982788"/>
            <a:ext cx="7454900" cy="23812"/>
          </a:xfrm>
          <a:prstGeom prst="line">
            <a:avLst/>
          </a:prstGeom>
          <a:noFill/>
          <a:ln w="12700" cap="flat" algn="ctr">
            <a:solidFill>
              <a:srgbClr val="DA0000"/>
            </a:solidFill>
            <a:prstDash val="dash"/>
            <a:round/>
            <a:headEnd type="none" w="med" len="med"/>
            <a:tailEnd type="none" w="med" len="med"/>
          </a:ln>
        </p:spPr>
      </p:cxnSp>
      <p:cxnSp>
        <p:nvCxnSpPr>
          <p:cNvPr id="20" name="直接连接符 15"/>
          <p:cNvCxnSpPr>
            <a:cxnSpLocks noChangeShapeType="1"/>
          </p:cNvCxnSpPr>
          <p:nvPr/>
        </p:nvCxnSpPr>
        <p:spPr bwMode="auto">
          <a:xfrm flipV="1">
            <a:off x="4216400" y="2641600"/>
            <a:ext cx="7429500" cy="26988"/>
          </a:xfrm>
          <a:prstGeom prst="line">
            <a:avLst/>
          </a:prstGeom>
          <a:noFill/>
          <a:ln w="12700" cap="flat" algn="ctr">
            <a:solidFill>
              <a:srgbClr val="DA0000"/>
            </a:solidFill>
            <a:prstDash val="dash"/>
            <a:round/>
            <a:headEnd type="none" w="med" len="med"/>
            <a:tailEnd type="none" w="med" len="med"/>
          </a:ln>
        </p:spPr>
      </p:cxnSp>
      <p:cxnSp>
        <p:nvCxnSpPr>
          <p:cNvPr id="21" name="直接连接符 16"/>
          <p:cNvCxnSpPr>
            <a:cxnSpLocks noChangeShapeType="1"/>
          </p:cNvCxnSpPr>
          <p:nvPr/>
        </p:nvCxnSpPr>
        <p:spPr bwMode="auto">
          <a:xfrm>
            <a:off x="4292600" y="3403600"/>
            <a:ext cx="7442200" cy="1588"/>
          </a:xfrm>
          <a:prstGeom prst="line">
            <a:avLst/>
          </a:prstGeom>
          <a:noFill/>
          <a:ln w="12700" cap="flat" algn="ctr">
            <a:solidFill>
              <a:srgbClr val="DA0000"/>
            </a:solidFill>
            <a:prstDash val="dash"/>
            <a:round/>
            <a:headEnd type="none" w="med" len="med"/>
            <a:tailEnd type="none" w="med" len="med"/>
          </a:ln>
        </p:spPr>
      </p:cxnSp>
      <p:cxnSp>
        <p:nvCxnSpPr>
          <p:cNvPr id="22" name="直接连接符 17"/>
          <p:cNvCxnSpPr>
            <a:cxnSpLocks noChangeShapeType="1"/>
          </p:cNvCxnSpPr>
          <p:nvPr/>
        </p:nvCxnSpPr>
        <p:spPr bwMode="auto">
          <a:xfrm>
            <a:off x="4305300" y="4076700"/>
            <a:ext cx="7404100" cy="38100"/>
          </a:xfrm>
          <a:prstGeom prst="line">
            <a:avLst/>
          </a:prstGeom>
          <a:noFill/>
          <a:ln w="12700" cap="flat" algn="ctr">
            <a:solidFill>
              <a:srgbClr val="DA0000"/>
            </a:solidFill>
            <a:prstDash val="dash"/>
            <a:round/>
            <a:headEnd type="none" w="med" len="med"/>
            <a:tailEnd type="none" w="med" len="med"/>
          </a:ln>
        </p:spPr>
      </p:cxnSp>
      <p:sp>
        <p:nvSpPr>
          <p:cNvPr id="23" name="矩形 18"/>
          <p:cNvSpPr>
            <a:spLocks noChangeArrowheads="1"/>
          </p:cNvSpPr>
          <p:nvPr/>
        </p:nvSpPr>
        <p:spPr bwMode="auto">
          <a:xfrm>
            <a:off x="4162425" y="1279525"/>
            <a:ext cx="7331075" cy="366713"/>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坚持以人民为中心的发展思想，不断保障和改善民生、增进人民福祉，走共同富裕道路的显著优势</a:t>
            </a:r>
          </a:p>
        </p:txBody>
      </p:sp>
      <p:sp>
        <p:nvSpPr>
          <p:cNvPr id="24" name="矩形 19"/>
          <p:cNvSpPr>
            <a:spLocks noChangeArrowheads="1"/>
          </p:cNvSpPr>
          <p:nvPr/>
        </p:nvSpPr>
        <p:spPr bwMode="auto">
          <a:xfrm>
            <a:off x="4213225" y="2033588"/>
            <a:ext cx="7369175"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坚持改革创新、与时俱进，善于自我完善、自我发展，使社会始终充满生机活力的显著优势</a:t>
            </a:r>
          </a:p>
        </p:txBody>
      </p:sp>
      <p:sp>
        <p:nvSpPr>
          <p:cNvPr id="25" name="矩形 20"/>
          <p:cNvSpPr>
            <a:spLocks noChangeArrowheads="1"/>
          </p:cNvSpPr>
          <p:nvPr/>
        </p:nvSpPr>
        <p:spPr bwMode="auto">
          <a:xfrm>
            <a:off x="4238625" y="2732088"/>
            <a:ext cx="7419975"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坚持德才兼备、选贤任能，聚天下英才而用之，培养造就更多更优秀人才的显著优势</a:t>
            </a:r>
          </a:p>
        </p:txBody>
      </p:sp>
      <p:sp>
        <p:nvSpPr>
          <p:cNvPr id="27" name="矩形 21"/>
          <p:cNvSpPr>
            <a:spLocks noChangeArrowheads="1"/>
          </p:cNvSpPr>
          <p:nvPr/>
        </p:nvSpPr>
        <p:spPr bwMode="auto">
          <a:xfrm>
            <a:off x="4289425" y="3459163"/>
            <a:ext cx="7470775"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坚持党指挥枪，确保人民军队绝对忠诚于党和人民，有力保障国家主权、安全、发展利益的显著优势</a:t>
            </a:r>
          </a:p>
        </p:txBody>
      </p:sp>
      <p:sp>
        <p:nvSpPr>
          <p:cNvPr id="30" name="矩形 20"/>
          <p:cNvSpPr>
            <a:spLocks noChangeArrowheads="1"/>
          </p:cNvSpPr>
          <p:nvPr/>
        </p:nvSpPr>
        <p:spPr bwMode="auto">
          <a:xfrm>
            <a:off x="4238625" y="4243388"/>
            <a:ext cx="7381875"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坚持“一国两制”，保持香港、澳门长期繁荣稳定，促进祖国和平统一的显著优势</a:t>
            </a:r>
          </a:p>
        </p:txBody>
      </p:sp>
      <p:sp>
        <p:nvSpPr>
          <p:cNvPr id="31" name="矩形 11"/>
          <p:cNvSpPr>
            <a:spLocks noChangeArrowheads="1"/>
          </p:cNvSpPr>
          <p:nvPr/>
        </p:nvSpPr>
        <p:spPr bwMode="auto">
          <a:xfrm>
            <a:off x="4278312" y="4970463"/>
            <a:ext cx="7494588" cy="366712"/>
          </a:xfrm>
          <a:prstGeom prst="rect">
            <a:avLst/>
          </a:prstGeom>
          <a:noFill/>
          <a:ln w="9525" cap="flat" algn="ctr">
            <a:noFill/>
            <a:prstDash val="solid"/>
            <a:round/>
            <a:headEnd type="none" w="med" len="med"/>
            <a:tailEnd type="none" w="med" len="med"/>
          </a:ln>
          <a:effectLst/>
        </p:spPr>
        <p:txBody>
          <a:bodyPr/>
          <a:lstStyle/>
          <a:p>
            <a:pPr>
              <a:buFont typeface="Wingdings" pitchFamily="2" charset="2"/>
              <a:buChar char="u"/>
            </a:pPr>
            <a:r>
              <a:rPr lang="zh-CN" altLang="en-US" dirty="0" smtClean="0">
                <a:solidFill>
                  <a:srgbClr val="920000"/>
                </a:solidFill>
                <a:latin typeface="微软雅黑" pitchFamily="34" charset="-122"/>
                <a:ea typeface="微软雅黑" pitchFamily="34" charset="-122"/>
              </a:rPr>
              <a:t>坚持独立自主和对外开放相统一，积极参与全球治理，为构建人类命运共同体不断作出贡献的显著优势</a:t>
            </a:r>
          </a:p>
        </p:txBody>
      </p:sp>
      <p:cxnSp>
        <p:nvCxnSpPr>
          <p:cNvPr id="32" name="直接连接符 12"/>
          <p:cNvCxnSpPr>
            <a:cxnSpLocks noChangeShapeType="1"/>
          </p:cNvCxnSpPr>
          <p:nvPr/>
        </p:nvCxnSpPr>
        <p:spPr bwMode="auto">
          <a:xfrm flipV="1">
            <a:off x="4368800" y="5651500"/>
            <a:ext cx="7442200" cy="12700"/>
          </a:xfrm>
          <a:prstGeom prst="line">
            <a:avLst/>
          </a:prstGeom>
          <a:noFill/>
          <a:ln w="12700" cap="flat" algn="ctr">
            <a:solidFill>
              <a:srgbClr val="DA0000"/>
            </a:solidFill>
            <a:prstDash val="dash"/>
            <a:round/>
            <a:headEnd type="none" w="med" len="med"/>
            <a:tailEnd type="none" w="med" len="med"/>
          </a:ln>
        </p:spPr>
      </p:cxnSp>
      <p:cxnSp>
        <p:nvCxnSpPr>
          <p:cNvPr id="33" name="直接连接符 13"/>
          <p:cNvCxnSpPr>
            <a:cxnSpLocks noChangeShapeType="1"/>
          </p:cNvCxnSpPr>
          <p:nvPr/>
        </p:nvCxnSpPr>
        <p:spPr bwMode="auto">
          <a:xfrm>
            <a:off x="4318000" y="4867275"/>
            <a:ext cx="7429500" cy="34925"/>
          </a:xfrm>
          <a:prstGeom prst="line">
            <a:avLst/>
          </a:prstGeom>
          <a:noFill/>
          <a:ln w="12700" cap="flat" algn="ctr">
            <a:solidFill>
              <a:srgbClr val="DA0000"/>
            </a:solidFill>
            <a:prstDash val="dash"/>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1" presetClass="entr" presetSubtype="0" fill="hold" grpId="1" nodeType="after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right)">
                                      <p:cBhvr>
                                        <p:cTn id="18" dur="500"/>
                                        <p:tgtEl>
                                          <p:spTgt spid="18"/>
                                        </p:tgtEl>
                                      </p:cBhvr>
                                    </p:animEffect>
                                  </p:childTnLst>
                                </p:cTn>
                              </p:par>
                            </p:childTnLst>
                          </p:cTn>
                        </p:par>
                        <p:par>
                          <p:cTn id="19" fill="hold">
                            <p:stCondLst>
                              <p:cond delay="2000"/>
                            </p:stCondLst>
                            <p:childTnLst>
                              <p:par>
                                <p:cTn id="20" presetID="2" presetClass="entr" presetSubtype="2"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1+#ppt_w/2"/>
                                          </p:val>
                                        </p:tav>
                                        <p:tav tm="100000">
                                          <p:val>
                                            <p:strVal val="#ppt_x"/>
                                          </p:val>
                                        </p:tav>
                                      </p:tavLst>
                                    </p:anim>
                                    <p:anim calcmode="lin" valueType="num">
                                      <p:cBhvr additive="base">
                                        <p:cTn id="23" dur="500" fill="hold"/>
                                        <p:tgtEl>
                                          <p:spTgt spid="23"/>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childTnLst>
                          </p:cTn>
                        </p:par>
                        <p:par>
                          <p:cTn id="28" fill="hold">
                            <p:stCondLst>
                              <p:cond delay="3000"/>
                            </p:stCondLst>
                            <p:childTnLst>
                              <p:par>
                                <p:cTn id="29" presetID="2" presetClass="entr" presetSubtype="2" fill="hold" grpId="1"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2" presetClass="entr" presetSubtype="2"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right)">
                                      <p:cBhvr>
                                        <p:cTn id="36" dur="500"/>
                                        <p:tgtEl>
                                          <p:spTgt spid="20"/>
                                        </p:tgtEl>
                                      </p:cBhvr>
                                    </p:animEffect>
                                  </p:childTnLst>
                                </p:cTn>
                              </p:par>
                            </p:childTnLst>
                          </p:cTn>
                        </p:par>
                        <p:par>
                          <p:cTn id="37" fill="hold">
                            <p:stCondLst>
                              <p:cond delay="4000"/>
                            </p:stCondLst>
                            <p:childTnLst>
                              <p:par>
                                <p:cTn id="38" presetID="2" presetClass="entr" presetSubtype="2" fill="hold" grpId="1"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1+#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22" presetClass="entr" presetSubtype="2"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right)">
                                      <p:cBhvr>
                                        <p:cTn id="45" dur="500"/>
                                        <p:tgtEl>
                                          <p:spTgt spid="21"/>
                                        </p:tgtEl>
                                      </p:cBhvr>
                                    </p:animEffect>
                                  </p:childTnLst>
                                </p:cTn>
                              </p:par>
                            </p:childTnLst>
                          </p:cTn>
                        </p:par>
                        <p:par>
                          <p:cTn id="46" fill="hold">
                            <p:stCondLst>
                              <p:cond delay="5000"/>
                            </p:stCondLst>
                            <p:childTnLst>
                              <p:par>
                                <p:cTn id="47" presetID="2" presetClass="entr" presetSubtype="2" fill="hold" grpId="1"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2" presetClass="entr" presetSubtype="2" fill="hold"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right)">
                                      <p:cBhvr>
                                        <p:cTn id="54" dur="500"/>
                                        <p:tgtEl>
                                          <p:spTgt spid="22"/>
                                        </p:tgtEl>
                                      </p:cBhvr>
                                    </p:animEffect>
                                  </p:childTnLst>
                                </p:cTn>
                              </p:par>
                            </p:childTnLst>
                          </p:cTn>
                        </p:par>
                        <p:par>
                          <p:cTn id="55" fill="hold">
                            <p:stCondLst>
                              <p:cond delay="6000"/>
                            </p:stCondLst>
                            <p:childTnLst>
                              <p:par>
                                <p:cTn id="56" presetID="2" presetClass="entr" presetSubtype="2" fill="hold" grpId="1"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1+#ppt_w/2"/>
                                          </p:val>
                                        </p:tav>
                                        <p:tav tm="100000">
                                          <p:val>
                                            <p:strVal val="#ppt_x"/>
                                          </p:val>
                                        </p:tav>
                                      </p:tavLst>
                                    </p:anim>
                                    <p:anim calcmode="lin" valueType="num">
                                      <p:cBhvr additive="base">
                                        <p:cTn id="59" dur="500" fill="hold"/>
                                        <p:tgtEl>
                                          <p:spTgt spid="30"/>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2" presetClass="entr" presetSubtype="2"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right)">
                                      <p:cBhvr>
                                        <p:cTn id="63" dur="500"/>
                                        <p:tgtEl>
                                          <p:spTgt spid="33"/>
                                        </p:tgtEl>
                                      </p:cBhvr>
                                    </p:animEffect>
                                  </p:childTnLst>
                                </p:cTn>
                              </p:par>
                            </p:childTnLst>
                          </p:cTn>
                        </p:par>
                        <p:par>
                          <p:cTn id="64" fill="hold">
                            <p:stCondLst>
                              <p:cond delay="7000"/>
                            </p:stCondLst>
                            <p:childTnLst>
                              <p:par>
                                <p:cTn id="65" presetID="2" presetClass="entr" presetSubtype="2"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1+#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22" presetClass="entr" presetSubtype="2" fill="hold"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wipe(right)">
                                      <p:cBhvr>
                                        <p:cTn id="7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autoUpdateAnimBg="0"/>
      <p:bldP spid="3" grpId="0" animBg="1" autoUpdateAnimBg="0"/>
      <p:bldP spid="4" grpId="0" animBg="1"/>
      <p:bldP spid="4" grpId="1" autoUpdateAnimBg="0"/>
      <p:bldP spid="23" grpId="0" animBg="1"/>
      <p:bldP spid="24" grpId="0" animBg="1"/>
      <p:bldP spid="24" grpId="1" autoUpdateAnimBg="0"/>
      <p:bldP spid="25" grpId="0" animBg="1"/>
      <p:bldP spid="25" grpId="1" autoUpdateAnimBg="0"/>
      <p:bldP spid="27" grpId="0" animBg="1"/>
      <p:bldP spid="27" grpId="1" autoUpdateAnimBg="0"/>
      <p:bldP spid="30" grpId="0" animBg="1"/>
      <p:bldP spid="30" grpId="1" autoUpdateAnimBg="0"/>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3"/>
          <p:cNvSpPr>
            <a:spLocks noChangeArrowheads="1"/>
          </p:cNvSpPr>
          <p:nvPr/>
        </p:nvSpPr>
        <p:spPr bwMode="auto">
          <a:xfrm>
            <a:off x="5629275" y="1603375"/>
            <a:ext cx="6134100" cy="974725"/>
          </a:xfrm>
          <a:prstGeom prst="roundRect">
            <a:avLst>
              <a:gd name="adj" fmla="val 16667"/>
            </a:avLst>
          </a:prstGeom>
          <a:solidFill>
            <a:srgbClr val="FFFFFF"/>
          </a:solidFill>
          <a:ln w="12700" cap="flat" algn="ctr">
            <a:solidFill>
              <a:srgbClr val="E60000"/>
            </a:solidFill>
            <a:prstDash val="solid"/>
            <a:round/>
            <a:headEnd type="none" w="med" len="med"/>
            <a:tailEnd type="none" w="med" len="med"/>
          </a:ln>
        </p:spPr>
        <p:txBody>
          <a:bodyPr/>
          <a:lstStyle/>
          <a:p>
            <a:endParaRPr lang="zh-CN" altLang="en-US">
              <a:latin typeface="微软雅黑" pitchFamily="34" charset="-122"/>
              <a:ea typeface="微软雅黑" pitchFamily="34" charset="-122"/>
            </a:endParaRPr>
          </a:p>
        </p:txBody>
      </p:sp>
      <p:sp>
        <p:nvSpPr>
          <p:cNvPr id="3" name="圆角矩形 19"/>
          <p:cNvSpPr>
            <a:spLocks noChangeArrowheads="1"/>
          </p:cNvSpPr>
          <p:nvPr/>
        </p:nvSpPr>
        <p:spPr bwMode="auto">
          <a:xfrm>
            <a:off x="5629275" y="2819400"/>
            <a:ext cx="6134100" cy="976313"/>
          </a:xfrm>
          <a:prstGeom prst="roundRect">
            <a:avLst>
              <a:gd name="adj" fmla="val 16667"/>
            </a:avLst>
          </a:prstGeom>
          <a:solidFill>
            <a:srgbClr val="FFFFFF"/>
          </a:solidFill>
          <a:ln w="12700" cap="flat" algn="ctr">
            <a:solidFill>
              <a:srgbClr val="E60000"/>
            </a:solidFill>
            <a:prstDash val="solid"/>
            <a:round/>
            <a:headEnd type="none" w="med" len="med"/>
            <a:tailEnd type="none" w="med" len="med"/>
          </a:ln>
        </p:spPr>
        <p:txBody>
          <a:bodyPr/>
          <a:lstStyle/>
          <a:p>
            <a:endParaRPr lang="zh-CN" altLang="en-US">
              <a:latin typeface="微软雅黑" pitchFamily="34" charset="-122"/>
              <a:ea typeface="微软雅黑" pitchFamily="34" charset="-122"/>
            </a:endParaRPr>
          </a:p>
        </p:txBody>
      </p:sp>
      <p:sp>
        <p:nvSpPr>
          <p:cNvPr id="4" name="矩形 8"/>
          <p:cNvSpPr>
            <a:spLocks noChangeArrowheads="1"/>
          </p:cNvSpPr>
          <p:nvPr/>
        </p:nvSpPr>
        <p:spPr bwMode="auto">
          <a:xfrm>
            <a:off x="5667375" y="1801813"/>
            <a:ext cx="6096000" cy="584200"/>
          </a:xfrm>
          <a:prstGeom prst="rect">
            <a:avLst/>
          </a:prstGeom>
          <a:noFill/>
          <a:ln w="9525" cap="flat" algn="ctr">
            <a:noFill/>
            <a:prstDash val="solid"/>
            <a:miter lim="800000"/>
            <a:headEnd type="none" w="med" len="med"/>
            <a:tailEnd type="none" w="med" len="med"/>
          </a:ln>
          <a:effectLst/>
        </p:spPr>
        <p:txBody>
          <a:bodyPr/>
          <a:lstStyle/>
          <a:p>
            <a:r>
              <a:rPr lang="en-US" altLang="zh-CN" b="1" dirty="0" smtClean="0">
                <a:solidFill>
                  <a:srgbClr val="920000"/>
                </a:solidFill>
                <a:latin typeface="微软雅黑" pitchFamily="34" charset="-122"/>
                <a:ea typeface="微软雅黑" pitchFamily="34" charset="-122"/>
              </a:rPr>
              <a:t>2021</a:t>
            </a:r>
            <a:r>
              <a:rPr lang="zh-CN" altLang="en-US" b="1" dirty="0" smtClean="0">
                <a:solidFill>
                  <a:srgbClr val="920000"/>
                </a:solidFill>
                <a:latin typeface="微软雅黑" pitchFamily="34" charset="-122"/>
                <a:ea typeface="微软雅黑" pitchFamily="34" charset="-122"/>
              </a:rPr>
              <a:t>年：</a:t>
            </a:r>
            <a:r>
              <a:rPr lang="zh-CN" altLang="en-US" sz="1600" dirty="0" smtClean="0">
                <a:solidFill>
                  <a:srgbClr val="920000"/>
                </a:solidFill>
                <a:latin typeface="微软雅黑" pitchFamily="34" charset="-122"/>
                <a:ea typeface="微软雅黑" pitchFamily="34" charset="-122"/>
              </a:rPr>
              <a:t>到我党成立</a:t>
            </a:r>
            <a:r>
              <a:rPr lang="en-US" altLang="zh-CN" sz="1600" dirty="0" smtClean="0">
                <a:solidFill>
                  <a:srgbClr val="920000"/>
                </a:solidFill>
                <a:latin typeface="微软雅黑" pitchFamily="34" charset="-122"/>
                <a:ea typeface="微软雅黑" pitchFamily="34" charset="-122"/>
              </a:rPr>
              <a:t>100</a:t>
            </a:r>
            <a:r>
              <a:rPr lang="zh-CN" altLang="en-US" sz="1600" dirty="0" smtClean="0">
                <a:solidFill>
                  <a:srgbClr val="920000"/>
                </a:solidFill>
                <a:latin typeface="微软雅黑" pitchFamily="34" charset="-122"/>
                <a:ea typeface="微软雅黑" pitchFamily="34" charset="-122"/>
              </a:rPr>
              <a:t>周年时，在各方面制度更加成熟更加坚定型上取得明显成效</a:t>
            </a:r>
            <a:endParaRPr lang="zh-CN" altLang="en-US" sz="1600" dirty="0">
              <a:solidFill>
                <a:srgbClr val="920000"/>
              </a:solidFill>
              <a:latin typeface="微软雅黑" pitchFamily="34" charset="-122"/>
              <a:ea typeface="微软雅黑" pitchFamily="34" charset="-122"/>
            </a:endParaRPr>
          </a:p>
        </p:txBody>
      </p:sp>
      <p:sp>
        <p:nvSpPr>
          <p:cNvPr id="5" name="椭圆 9"/>
          <p:cNvSpPr>
            <a:spLocks noChangeArrowheads="1"/>
          </p:cNvSpPr>
          <p:nvPr/>
        </p:nvSpPr>
        <p:spPr bwMode="auto">
          <a:xfrm>
            <a:off x="1793875" y="2024063"/>
            <a:ext cx="2601913" cy="2601912"/>
          </a:xfrm>
          <a:prstGeom prst="ellipse">
            <a:avLst/>
          </a:prstGeom>
          <a:solidFill>
            <a:srgbClr val="C00000"/>
          </a:solidFill>
          <a:ln w="28575" cap="flat" algn="ctr">
            <a:noFill/>
            <a:prstDash val="solid"/>
            <a:round/>
            <a:headEnd type="none" w="med" len="med"/>
            <a:tailEnd type="none" w="med" len="med"/>
          </a:ln>
          <a:effectLst/>
        </p:spPr>
        <p:txBody>
          <a:bodyPr anchor="ctr"/>
          <a:lstStyle/>
          <a:p>
            <a:pPr algn="ctr">
              <a:buFontTx/>
              <a:buNone/>
            </a:pPr>
            <a:endParaRPr lang="zh-CN" altLang="en-US">
              <a:solidFill>
                <a:srgbClr val="FFFFFF"/>
              </a:solidFill>
              <a:latin typeface="微软雅黑" pitchFamily="34" charset="-122"/>
              <a:ea typeface="微软雅黑" pitchFamily="34" charset="-122"/>
            </a:endParaRPr>
          </a:p>
        </p:txBody>
      </p:sp>
      <p:sp>
        <p:nvSpPr>
          <p:cNvPr id="6" name="椭圆 10"/>
          <p:cNvSpPr>
            <a:spLocks noChangeArrowheads="1"/>
          </p:cNvSpPr>
          <p:nvPr/>
        </p:nvSpPr>
        <p:spPr bwMode="auto">
          <a:xfrm>
            <a:off x="1570038" y="1801813"/>
            <a:ext cx="3048000" cy="3048000"/>
          </a:xfrm>
          <a:prstGeom prst="ellipse">
            <a:avLst/>
          </a:prstGeom>
          <a:noFill/>
          <a:ln w="12700" cap="flat" algn="ctr">
            <a:solidFill>
              <a:srgbClr val="E60000"/>
            </a:solidFill>
            <a:prstDash val="solid"/>
            <a:round/>
            <a:headEnd type="none" w="med" len="med"/>
            <a:tailEnd type="none" w="med" len="med"/>
          </a:ln>
        </p:spPr>
        <p:txBody>
          <a:bodyPr anchor="ctr"/>
          <a:lstStyle/>
          <a:p>
            <a:pPr algn="ctr">
              <a:buFontTx/>
              <a:buNone/>
            </a:pPr>
            <a:endParaRPr lang="zh-CN" altLang="en-US">
              <a:solidFill>
                <a:srgbClr val="FFFFFF"/>
              </a:solidFill>
              <a:latin typeface="微软雅黑" pitchFamily="34" charset="-122"/>
              <a:ea typeface="微软雅黑" pitchFamily="34" charset="-122"/>
            </a:endParaRPr>
          </a:p>
        </p:txBody>
      </p:sp>
      <p:sp>
        <p:nvSpPr>
          <p:cNvPr id="7" name="矩形 11"/>
          <p:cNvSpPr>
            <a:spLocks noChangeArrowheads="1"/>
          </p:cNvSpPr>
          <p:nvPr/>
        </p:nvSpPr>
        <p:spPr bwMode="auto">
          <a:xfrm>
            <a:off x="1897063" y="2995613"/>
            <a:ext cx="2395537" cy="814387"/>
          </a:xfrm>
          <a:prstGeom prst="rect">
            <a:avLst/>
          </a:prstGeom>
          <a:noFill/>
          <a:ln w="9525" cap="flat" algn="ctr">
            <a:noFill/>
            <a:prstDash val="solid"/>
            <a:miter lim="800000"/>
            <a:headEnd type="none" w="med" len="med"/>
            <a:tailEnd type="none" w="med" len="med"/>
          </a:ln>
          <a:effectLst/>
        </p:spPr>
        <p:txBody>
          <a:bodyPr/>
          <a:lstStyle/>
          <a:p>
            <a:pPr algn="ctr"/>
            <a:r>
              <a:rPr lang="zh-CN" altLang="en-US" sz="4000" b="1" dirty="0" smtClean="0">
                <a:solidFill>
                  <a:schemeClr val="bg1"/>
                </a:solidFill>
                <a:latin typeface="微软雅黑" pitchFamily="34" charset="-122"/>
                <a:ea typeface="微软雅黑" pitchFamily="34" charset="-122"/>
              </a:rPr>
              <a:t>总体目标</a:t>
            </a:r>
            <a:endParaRPr lang="zh-CN" altLang="en-US" sz="4000" b="1" dirty="0">
              <a:solidFill>
                <a:schemeClr val="bg1"/>
              </a:solidFill>
              <a:latin typeface="微软雅黑" pitchFamily="34" charset="-122"/>
              <a:ea typeface="微软雅黑" pitchFamily="34" charset="-122"/>
            </a:endParaRPr>
          </a:p>
        </p:txBody>
      </p:sp>
      <p:pic>
        <p:nvPicPr>
          <p:cNvPr id="8" name="图片 12"/>
          <p:cNvPicPr>
            <a:picLocks noChangeAspect="1" noChangeArrowheads="1"/>
          </p:cNvPicPr>
          <p:nvPr/>
        </p:nvPicPr>
        <p:blipFill>
          <a:blip r:embed="rId2"/>
          <a:srcRect/>
          <a:stretch>
            <a:fillRect/>
          </a:stretch>
        </p:blipFill>
        <p:spPr bwMode="auto">
          <a:xfrm>
            <a:off x="2706688" y="2236788"/>
            <a:ext cx="801687" cy="682625"/>
          </a:xfrm>
          <a:prstGeom prst="rect">
            <a:avLst/>
          </a:prstGeom>
          <a:noFill/>
          <a:ln w="9525" cap="flat" algn="ctr">
            <a:noFill/>
            <a:prstDash val="solid"/>
            <a:miter lim="800000"/>
            <a:headEnd type="none" w="med" len="med"/>
            <a:tailEnd type="none" w="med" len="med"/>
          </a:ln>
          <a:effectLst/>
        </p:spPr>
      </p:pic>
      <p:cxnSp>
        <p:nvCxnSpPr>
          <p:cNvPr id="9" name="直接箭头连接符 14"/>
          <p:cNvCxnSpPr>
            <a:cxnSpLocks noChangeShapeType="1"/>
          </p:cNvCxnSpPr>
          <p:nvPr/>
        </p:nvCxnSpPr>
        <p:spPr bwMode="auto">
          <a:xfrm flipV="1">
            <a:off x="4538663" y="2090738"/>
            <a:ext cx="947737" cy="363537"/>
          </a:xfrm>
          <a:prstGeom prst="line">
            <a:avLst/>
          </a:prstGeom>
          <a:noFill/>
          <a:ln w="19050" cap="flat" algn="ctr">
            <a:solidFill>
              <a:srgbClr val="E60000"/>
            </a:solidFill>
            <a:prstDash val="solid"/>
            <a:round/>
            <a:headEnd type="none" w="med" len="med"/>
            <a:tailEnd type="arrow" w="lg" len="lg"/>
          </a:ln>
        </p:spPr>
      </p:cxnSp>
      <p:cxnSp>
        <p:nvCxnSpPr>
          <p:cNvPr id="10" name="直接箭头连接符 15"/>
          <p:cNvCxnSpPr>
            <a:cxnSpLocks noChangeShapeType="1"/>
          </p:cNvCxnSpPr>
          <p:nvPr/>
        </p:nvCxnSpPr>
        <p:spPr bwMode="auto">
          <a:xfrm>
            <a:off x="4608513" y="3884613"/>
            <a:ext cx="949325" cy="577850"/>
          </a:xfrm>
          <a:prstGeom prst="line">
            <a:avLst/>
          </a:prstGeom>
          <a:noFill/>
          <a:ln w="19050" cap="flat" algn="ctr">
            <a:solidFill>
              <a:srgbClr val="E60000"/>
            </a:solidFill>
            <a:prstDash val="solid"/>
            <a:round/>
            <a:headEnd type="none" w="med" len="med"/>
            <a:tailEnd type="arrow" w="lg" len="lg"/>
          </a:ln>
        </p:spPr>
      </p:cxnSp>
      <p:sp>
        <p:nvSpPr>
          <p:cNvPr id="11" name="矩形 16"/>
          <p:cNvSpPr>
            <a:spLocks noChangeArrowheads="1"/>
          </p:cNvSpPr>
          <p:nvPr/>
        </p:nvSpPr>
        <p:spPr bwMode="auto">
          <a:xfrm>
            <a:off x="5667375" y="2900363"/>
            <a:ext cx="6096000" cy="831850"/>
          </a:xfrm>
          <a:prstGeom prst="rect">
            <a:avLst/>
          </a:prstGeom>
          <a:noFill/>
          <a:ln w="9525" cap="flat" algn="ctr">
            <a:noFill/>
            <a:prstDash val="solid"/>
            <a:miter lim="800000"/>
            <a:headEnd type="none" w="med" len="med"/>
            <a:tailEnd type="none" w="med" len="med"/>
          </a:ln>
          <a:effectLst/>
        </p:spPr>
        <p:txBody>
          <a:bodyPr/>
          <a:lstStyle/>
          <a:p>
            <a:r>
              <a:rPr lang="en-US" altLang="zh-CN" b="1" dirty="0" smtClean="0">
                <a:solidFill>
                  <a:srgbClr val="920000"/>
                </a:solidFill>
                <a:latin typeface="微软雅黑" pitchFamily="34" charset="-122"/>
                <a:ea typeface="微软雅黑" pitchFamily="34" charset="-122"/>
              </a:rPr>
              <a:t>2035</a:t>
            </a:r>
            <a:r>
              <a:rPr lang="zh-CN" altLang="en-US" b="1" dirty="0" smtClean="0">
                <a:solidFill>
                  <a:srgbClr val="920000"/>
                </a:solidFill>
                <a:latin typeface="微软雅黑" pitchFamily="34" charset="-122"/>
                <a:ea typeface="微软雅黑" pitchFamily="34" charset="-122"/>
              </a:rPr>
              <a:t>年：</a:t>
            </a:r>
            <a:r>
              <a:rPr lang="zh-CN" altLang="en-US" sz="1600" dirty="0" smtClean="0">
                <a:solidFill>
                  <a:srgbClr val="920000"/>
                </a:solidFill>
                <a:latin typeface="微软雅黑" pitchFamily="34" charset="-122"/>
                <a:ea typeface="微软雅黑" pitchFamily="34" charset="-122"/>
              </a:rPr>
              <a:t>各方面制度更加完善，基本实现国家治理体系和治理能力现代化</a:t>
            </a:r>
            <a:endParaRPr lang="zh-CN" altLang="en-US" sz="1600" dirty="0">
              <a:solidFill>
                <a:srgbClr val="920000"/>
              </a:solidFill>
              <a:latin typeface="微软雅黑" pitchFamily="34" charset="-122"/>
              <a:ea typeface="微软雅黑" pitchFamily="34" charset="-122"/>
            </a:endParaRPr>
          </a:p>
        </p:txBody>
      </p:sp>
      <p:sp>
        <p:nvSpPr>
          <p:cNvPr id="12" name="圆角矩形 17"/>
          <p:cNvSpPr>
            <a:spLocks noChangeArrowheads="1"/>
          </p:cNvSpPr>
          <p:nvPr/>
        </p:nvSpPr>
        <p:spPr bwMode="auto">
          <a:xfrm>
            <a:off x="5629275" y="3975100"/>
            <a:ext cx="6134100" cy="974725"/>
          </a:xfrm>
          <a:prstGeom prst="roundRect">
            <a:avLst>
              <a:gd name="adj" fmla="val 16667"/>
            </a:avLst>
          </a:prstGeom>
          <a:solidFill>
            <a:srgbClr val="FFFFFF"/>
          </a:solidFill>
          <a:ln w="12700" cap="flat" algn="ctr">
            <a:solidFill>
              <a:srgbClr val="E60000"/>
            </a:solidFill>
            <a:prstDash val="solid"/>
            <a:round/>
            <a:headEnd type="none" w="med" len="med"/>
            <a:tailEnd type="none" w="med" len="med"/>
          </a:ln>
        </p:spPr>
        <p:txBody>
          <a:bodyPr/>
          <a:lstStyle/>
          <a:p>
            <a:endParaRPr lang="zh-CN" altLang="en-US">
              <a:latin typeface="微软雅黑" pitchFamily="34" charset="-122"/>
              <a:ea typeface="微软雅黑" pitchFamily="34" charset="-122"/>
            </a:endParaRPr>
          </a:p>
        </p:txBody>
      </p:sp>
      <p:cxnSp>
        <p:nvCxnSpPr>
          <p:cNvPr id="13" name="直接箭头连接符 18"/>
          <p:cNvCxnSpPr>
            <a:cxnSpLocks noChangeShapeType="1"/>
          </p:cNvCxnSpPr>
          <p:nvPr/>
        </p:nvCxnSpPr>
        <p:spPr bwMode="auto">
          <a:xfrm flipV="1">
            <a:off x="4649788" y="3252788"/>
            <a:ext cx="908050" cy="0"/>
          </a:xfrm>
          <a:prstGeom prst="line">
            <a:avLst/>
          </a:prstGeom>
          <a:noFill/>
          <a:ln w="19050" cap="flat" algn="ctr">
            <a:solidFill>
              <a:srgbClr val="E60000"/>
            </a:solidFill>
            <a:prstDash val="solid"/>
            <a:round/>
            <a:headEnd type="none" w="med" len="med"/>
            <a:tailEnd type="arrow" w="lg" len="lg"/>
          </a:ln>
        </p:spPr>
      </p:cxnSp>
      <p:sp>
        <p:nvSpPr>
          <p:cNvPr id="14" name="矩形 20"/>
          <p:cNvSpPr>
            <a:spLocks noChangeArrowheads="1"/>
          </p:cNvSpPr>
          <p:nvPr/>
        </p:nvSpPr>
        <p:spPr bwMode="auto">
          <a:xfrm>
            <a:off x="5668963" y="4065588"/>
            <a:ext cx="6096000" cy="830262"/>
          </a:xfrm>
          <a:prstGeom prst="rect">
            <a:avLst/>
          </a:prstGeom>
          <a:noFill/>
          <a:ln w="9525" cap="flat" algn="ctr">
            <a:noFill/>
            <a:prstDash val="solid"/>
            <a:miter lim="800000"/>
            <a:headEnd type="none" w="med" len="med"/>
            <a:tailEnd type="none" w="med" len="med"/>
          </a:ln>
          <a:effectLst/>
        </p:spPr>
        <p:txBody>
          <a:bodyPr/>
          <a:lstStyle/>
          <a:p>
            <a:r>
              <a:rPr lang="en-US" altLang="zh-CN" b="1" dirty="0" smtClean="0">
                <a:solidFill>
                  <a:srgbClr val="920000"/>
                </a:solidFill>
                <a:latin typeface="微软雅黑" pitchFamily="34" charset="-122"/>
                <a:ea typeface="微软雅黑" pitchFamily="34" charset="-122"/>
              </a:rPr>
              <a:t>2049</a:t>
            </a:r>
            <a:r>
              <a:rPr lang="zh-CN" altLang="en-US" b="1" dirty="0" smtClean="0">
                <a:solidFill>
                  <a:srgbClr val="920000"/>
                </a:solidFill>
                <a:latin typeface="微软雅黑" pitchFamily="34" charset="-122"/>
                <a:ea typeface="微软雅黑" pitchFamily="34" charset="-122"/>
              </a:rPr>
              <a:t>年：</a:t>
            </a:r>
            <a:r>
              <a:rPr lang="zh-CN" altLang="en-US" sz="1600" dirty="0" smtClean="0">
                <a:solidFill>
                  <a:srgbClr val="920000"/>
                </a:solidFill>
                <a:latin typeface="微软雅黑" pitchFamily="34" charset="-122"/>
                <a:ea typeface="微软雅黑" pitchFamily="34" charset="-122"/>
              </a:rPr>
              <a:t>到新中国成立</a:t>
            </a:r>
            <a:r>
              <a:rPr lang="en-US" altLang="zh-CN" sz="1600" dirty="0" smtClean="0">
                <a:solidFill>
                  <a:srgbClr val="920000"/>
                </a:solidFill>
                <a:latin typeface="微软雅黑" pitchFamily="34" charset="-122"/>
                <a:ea typeface="微软雅黑" pitchFamily="34" charset="-122"/>
              </a:rPr>
              <a:t>100</a:t>
            </a:r>
            <a:r>
              <a:rPr lang="zh-CN" altLang="en-US" sz="1600" dirty="0" smtClean="0">
                <a:solidFill>
                  <a:srgbClr val="920000"/>
                </a:solidFill>
                <a:latin typeface="微软雅黑" pitchFamily="34" charset="-122"/>
                <a:ea typeface="微软雅黑" pitchFamily="34" charset="-122"/>
              </a:rPr>
              <a:t>周年时，全面实现国家治理体系和治理能力现代化，使中国特色社会主义制度更加巩固、优越性充分发展</a:t>
            </a:r>
            <a:endParaRPr lang="zh-CN" altLang="en-US" sz="1600" dirty="0">
              <a:solidFill>
                <a:srgbClr val="920000"/>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3"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grpId="3"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par>
                                <p:cTn id="11" presetID="5" presetClass="entr" presetSubtype="10" fill="hold" grpId="3"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par>
                                <p:cTn id="14" presetID="5"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3" presetClass="entr" presetSubtype="1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linds(horizontal)">
                                      <p:cBhvr>
                                        <p:cTn id="25" dur="500"/>
                                        <p:tgtEl>
                                          <p:spTgt spid="2"/>
                                        </p:tgtEl>
                                      </p:cBhvr>
                                    </p:animEffect>
                                  </p:childTnLst>
                                </p:cTn>
                              </p:par>
                              <p:par>
                                <p:cTn id="26" presetID="3" presetClass="entr" presetSubtype="10" fill="hold" grpId="1"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horizontal)">
                                      <p:cBhvr>
                                        <p:cTn id="28" dur="500"/>
                                        <p:tgtEl>
                                          <p:spTgt spid="4"/>
                                        </p:tgtEl>
                                      </p:cBhvr>
                                    </p:animEffect>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3" presetClass="entr" presetSubtype="10" fill="hold" grpId="1"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linds(horizontal)">
                                      <p:cBhvr>
                                        <p:cTn id="37" dur="500"/>
                                        <p:tgtEl>
                                          <p:spTgt spid="3"/>
                                        </p:tgtEl>
                                      </p:cBhvr>
                                    </p:animEffect>
                                  </p:childTnLst>
                                </p:cTn>
                              </p:par>
                              <p:par>
                                <p:cTn id="38" presetID="3" presetClass="entr" presetSubtype="10" fill="hold" grpId="1"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par>
                          <p:cTn id="41" fill="hold">
                            <p:stCondLst>
                              <p:cond delay="2500"/>
                            </p:stCondLst>
                            <p:childTnLst>
                              <p:par>
                                <p:cTn id="42" presetID="2" presetClass="entr" presetSubtype="4"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3" presetClass="entr" presetSubtype="10" fill="hold" grpId="1"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linds(horizontal)">
                                      <p:cBhvr>
                                        <p:cTn id="49" dur="500"/>
                                        <p:tgtEl>
                                          <p:spTgt spid="12"/>
                                        </p:tgtEl>
                                      </p:cBhvr>
                                    </p:animEffect>
                                  </p:childTnLst>
                                </p:cTn>
                              </p:par>
                              <p:par>
                                <p:cTn id="50" presetID="3" presetClass="entr" presetSubtype="10" fill="hold" grpId="1"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4" grpId="0" animBg="1"/>
      <p:bldP spid="4" grpId="1"/>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p:bldP spid="11" grpId="0" animBg="1"/>
      <p:bldP spid="11" grpId="1"/>
      <p:bldP spid="12" grpId="0" animBg="1"/>
      <p:bldP spid="12" grpId="1" animBg="1"/>
      <p:bldP spid="14" grpId="0" animBg="1"/>
      <p:bldP spid="1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二、坚持和完善党的领导制度体系，提高党科学执政、民主执政、依法执政水平</a:t>
            </a:r>
          </a:p>
        </p:txBody>
      </p:sp>
      <p:sp>
        <p:nvSpPr>
          <p:cNvPr id="4" name="矩形: 圆角 19">
            <a:extLst>
              <a:ext uri="{FF2B5EF4-FFF2-40B4-BE49-F238E27FC236}">
                <a16:creationId xmlns:a16="http://schemas.microsoft.com/office/drawing/2014/main" id="{93937B91-D7ED-4561-8DEE-491F4215C8F3}"/>
              </a:ext>
            </a:extLst>
          </p:cNvPr>
          <p:cNvSpPr/>
          <p:nvPr/>
        </p:nvSpPr>
        <p:spPr>
          <a:xfrm>
            <a:off x="1442907" y="2330524"/>
            <a:ext cx="9449838" cy="2937338"/>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59794" y="2472862"/>
            <a:ext cx="9260606" cy="1702389"/>
          </a:xfrm>
          <a:prstGeom prst="rect">
            <a:avLst/>
          </a:prstGeom>
          <a:noFill/>
          <a:ln>
            <a:noFill/>
          </a:ln>
        </p:spPr>
        <p:txBody>
          <a:bodyPr wrap="square" rtlCol="0">
            <a:spAutoFit/>
          </a:bodyPr>
          <a:lstStyle/>
          <a:p>
            <a:pPr defTabSz="914400">
              <a:lnSpc>
                <a:spcPct val="150000"/>
              </a:lnSpc>
            </a:pPr>
            <a:r>
              <a:rPr lang="zh-CN" altLang="en-US" b="1" dirty="0" smtClean="0"/>
              <a:t>中国共产党领导是中国特色社会主义最本质的特征，是中国特色社会主义制度的最大优势，党是最高政治领导力量。必须坚持党政军民学、东西南北中，党是领导一切的，坚决维护党中央权威，健全总揽全局、协调各方的党的领导制度体系，把党的领导落实到国家治理各领域各方面各环节。</a:t>
            </a: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558462"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9" name="文本框 28"/>
          <p:cNvSpPr>
            <a:spLocks noChangeArrowheads="1"/>
          </p:cNvSpPr>
          <p:nvPr/>
        </p:nvSpPr>
        <p:spPr bwMode="auto">
          <a:xfrm>
            <a:off x="1316038" y="2354263"/>
            <a:ext cx="3121025" cy="892175"/>
          </a:xfrm>
          <a:prstGeom prst="rect">
            <a:avLst/>
          </a:prstGeom>
          <a:noFill/>
          <a:ln w="9525" cap="flat" algn="ctr">
            <a:noFill/>
            <a:prstDash val="solid"/>
            <a:miter lim="800000"/>
            <a:headEnd type="none" w="med" len="med"/>
            <a:tailEnd type="none" w="med" len="med"/>
          </a:ln>
          <a:effectLst/>
        </p:spPr>
        <p:txBody>
          <a:bodyPr/>
          <a:lstStyle/>
          <a:p>
            <a:pPr algn="ctr"/>
            <a:endParaRPr lang="zh-CN" altLang="en-US" sz="3200" b="1" dirty="0">
              <a:solidFill>
                <a:srgbClr val="C00000"/>
              </a:solidFill>
              <a:latin typeface="微软雅黑" pitchFamily="34" charset="-122"/>
              <a:ea typeface="微软雅黑" pitchFamily="34" charset="-122"/>
            </a:endParaRPr>
          </a:p>
        </p:txBody>
      </p:sp>
      <p:sp>
        <p:nvSpPr>
          <p:cNvPr id="10" name="矩形 13"/>
          <p:cNvSpPr>
            <a:spLocks noChangeArrowheads="1"/>
          </p:cNvSpPr>
          <p:nvPr/>
        </p:nvSpPr>
        <p:spPr bwMode="auto">
          <a:xfrm>
            <a:off x="2609850" y="1651000"/>
            <a:ext cx="1668463" cy="708025"/>
          </a:xfrm>
          <a:prstGeom prst="rect">
            <a:avLst/>
          </a:prstGeom>
          <a:noFill/>
          <a:ln w="9525" cap="flat" algn="ctr">
            <a:noFill/>
            <a:prstDash val="solid"/>
            <a:miter lim="800000"/>
            <a:headEnd type="none" w="med" len="med"/>
            <a:tailEnd type="none" w="med" len="med"/>
          </a:ln>
          <a:effectLst/>
        </p:spPr>
        <p:txBody>
          <a:bodyPr/>
          <a:lstStyle/>
          <a:p>
            <a:pPr algn="ctr"/>
            <a:endParaRPr lang="zh-CN" altLang="en-US" sz="2000" b="1" dirty="0">
              <a:solidFill>
                <a:srgbClr val="C00000"/>
              </a:solidFill>
              <a:latin typeface="微软雅黑" pitchFamily="34" charset="-122"/>
              <a:ea typeface="微软雅黑" pitchFamily="34" charset="-122"/>
            </a:endParaRPr>
          </a:p>
        </p:txBody>
      </p:sp>
      <p:sp>
        <p:nvSpPr>
          <p:cNvPr id="11" name="圆角矩形 14"/>
          <p:cNvSpPr>
            <a:spLocks noChangeArrowheads="1"/>
          </p:cNvSpPr>
          <p:nvPr/>
        </p:nvSpPr>
        <p:spPr bwMode="auto">
          <a:xfrm>
            <a:off x="2882900" y="1254125"/>
            <a:ext cx="820738" cy="6223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a:solidFill>
                  <a:srgbClr val="FFFFFF"/>
                </a:solidFill>
                <a:latin typeface="微软雅黑" pitchFamily="34" charset="-122"/>
                <a:ea typeface="微软雅黑" pitchFamily="34" charset="-122"/>
              </a:rPr>
              <a:t>01</a:t>
            </a:r>
          </a:p>
        </p:txBody>
      </p:sp>
      <p:sp>
        <p:nvSpPr>
          <p:cNvPr id="12" name="圆角矩形 16"/>
          <p:cNvSpPr>
            <a:spLocks noChangeArrowheads="1"/>
          </p:cNvSpPr>
          <p:nvPr/>
        </p:nvSpPr>
        <p:spPr bwMode="auto">
          <a:xfrm>
            <a:off x="2895600" y="2092325"/>
            <a:ext cx="820738" cy="5969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dirty="0">
                <a:solidFill>
                  <a:srgbClr val="FFFFFF"/>
                </a:solidFill>
                <a:latin typeface="微软雅黑" pitchFamily="34" charset="-122"/>
                <a:ea typeface="微软雅黑" pitchFamily="34" charset="-122"/>
              </a:rPr>
              <a:t>02</a:t>
            </a:r>
          </a:p>
        </p:txBody>
      </p:sp>
      <p:sp>
        <p:nvSpPr>
          <p:cNvPr id="13" name="圆角矩形 18"/>
          <p:cNvSpPr>
            <a:spLocks noChangeArrowheads="1"/>
          </p:cNvSpPr>
          <p:nvPr/>
        </p:nvSpPr>
        <p:spPr bwMode="auto">
          <a:xfrm>
            <a:off x="2908300" y="2938463"/>
            <a:ext cx="820738" cy="59848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dirty="0">
                <a:solidFill>
                  <a:srgbClr val="FFFFFF"/>
                </a:solidFill>
                <a:latin typeface="微软雅黑" pitchFamily="34" charset="-122"/>
                <a:ea typeface="微软雅黑" pitchFamily="34" charset="-122"/>
              </a:rPr>
              <a:t>03</a:t>
            </a:r>
          </a:p>
        </p:txBody>
      </p:sp>
      <p:sp>
        <p:nvSpPr>
          <p:cNvPr id="14" name="矩形 20"/>
          <p:cNvSpPr>
            <a:spLocks noChangeArrowheads="1"/>
          </p:cNvSpPr>
          <p:nvPr/>
        </p:nvSpPr>
        <p:spPr bwMode="auto">
          <a:xfrm>
            <a:off x="4064000" y="1296988"/>
            <a:ext cx="5168900" cy="461962"/>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建立不忘初心、牢记使命的制度</a:t>
            </a:r>
            <a:endParaRPr lang="zh-CN" altLang="en-US" sz="2400" dirty="0">
              <a:solidFill>
                <a:srgbClr val="920000"/>
              </a:solidFill>
              <a:latin typeface="微软雅黑" pitchFamily="34" charset="-122"/>
              <a:ea typeface="微软雅黑" pitchFamily="34" charset="-122"/>
            </a:endParaRPr>
          </a:p>
        </p:txBody>
      </p:sp>
      <p:sp>
        <p:nvSpPr>
          <p:cNvPr id="15" name="矩形 21"/>
          <p:cNvSpPr>
            <a:spLocks noChangeArrowheads="1"/>
          </p:cNvSpPr>
          <p:nvPr/>
        </p:nvSpPr>
        <p:spPr bwMode="auto">
          <a:xfrm>
            <a:off x="4102100" y="2032000"/>
            <a:ext cx="7327900" cy="830263"/>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完善坚定维护党中央权威和集中统一领导的各项制度</a:t>
            </a:r>
          </a:p>
        </p:txBody>
      </p:sp>
      <p:sp>
        <p:nvSpPr>
          <p:cNvPr id="16" name="矩形 22"/>
          <p:cNvSpPr>
            <a:spLocks noChangeArrowheads="1"/>
          </p:cNvSpPr>
          <p:nvPr/>
        </p:nvSpPr>
        <p:spPr bwMode="auto">
          <a:xfrm>
            <a:off x="4152900" y="2987675"/>
            <a:ext cx="5575300" cy="461963"/>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健全党的全面领导制度</a:t>
            </a:r>
          </a:p>
        </p:txBody>
      </p:sp>
      <p:sp>
        <p:nvSpPr>
          <p:cNvPr id="17" name="椭圆 23"/>
          <p:cNvSpPr>
            <a:spLocks noChangeArrowheads="1"/>
          </p:cNvSpPr>
          <p:nvPr/>
        </p:nvSpPr>
        <p:spPr bwMode="auto">
          <a:xfrm>
            <a:off x="1247775" y="968375"/>
            <a:ext cx="1230313" cy="1230313"/>
          </a:xfrm>
          <a:prstGeom prst="ellipse">
            <a:avLst/>
          </a:prstGeom>
          <a:solidFill>
            <a:srgbClr val="C00000"/>
          </a:solidFill>
          <a:ln w="28575" cap="flat" algn="ctr">
            <a:noFill/>
            <a:prstDash val="solid"/>
            <a:round/>
            <a:headEnd type="none" w="med" len="med"/>
            <a:tailEnd type="none" w="med" len="med"/>
          </a:ln>
          <a:effectLst/>
        </p:spPr>
        <p:txBody>
          <a:bodyPr anchor="ctr"/>
          <a:lstStyle/>
          <a:p>
            <a:pPr algn="ctr">
              <a:buFontTx/>
              <a:buNone/>
            </a:pPr>
            <a:endParaRPr lang="zh-CN" altLang="en-US" sz="3200" b="1">
              <a:solidFill>
                <a:srgbClr val="FFFFFF"/>
              </a:solidFill>
              <a:latin typeface="微软雅黑" pitchFamily="34" charset="-122"/>
              <a:ea typeface="微软雅黑" pitchFamily="34" charset="-122"/>
            </a:endParaRPr>
          </a:p>
        </p:txBody>
      </p:sp>
      <p:sp>
        <p:nvSpPr>
          <p:cNvPr id="18" name="Freeform 29"/>
          <p:cNvSpPr>
            <a:spLocks/>
          </p:cNvSpPr>
          <p:nvPr/>
        </p:nvSpPr>
        <p:spPr bwMode="auto">
          <a:xfrm>
            <a:off x="1525588" y="1228725"/>
            <a:ext cx="742950" cy="663575"/>
          </a:xfrm>
          <a:custGeom>
            <a:avLst/>
            <a:gdLst/>
            <a:ahLst/>
            <a:cxnLst>
              <a:cxn ang="0">
                <a:pos x="803" y="15"/>
              </a:cxn>
              <a:cxn ang="0">
                <a:pos x="1253" y="1067"/>
              </a:cxn>
              <a:cxn ang="0">
                <a:pos x="728" y="540"/>
              </a:cxn>
              <a:cxn ang="0">
                <a:pos x="928" y="339"/>
              </a:cxn>
              <a:cxn ang="0">
                <a:pos x="803" y="215"/>
              </a:cxn>
              <a:cxn ang="0">
                <a:pos x="549" y="267"/>
              </a:cxn>
              <a:cxn ang="0">
                <a:pos x="150" y="666"/>
              </a:cxn>
              <a:cxn ang="0">
                <a:pos x="376" y="890"/>
              </a:cxn>
              <a:cxn ang="0">
                <a:pos x="527" y="741"/>
              </a:cxn>
              <a:cxn ang="0">
                <a:pos x="1052" y="1266"/>
              </a:cxn>
              <a:cxn ang="0">
                <a:pos x="176" y="1090"/>
              </a:cxn>
              <a:cxn ang="0">
                <a:pos x="49" y="1217"/>
              </a:cxn>
              <a:cxn ang="0">
                <a:pos x="159" y="1357"/>
              </a:cxn>
              <a:cxn ang="0">
                <a:pos x="144" y="1371"/>
              </a:cxn>
              <a:cxn ang="0">
                <a:pos x="122" y="1367"/>
              </a:cxn>
              <a:cxn ang="0">
                <a:pos x="0" y="1494"/>
              </a:cxn>
              <a:cxn ang="0">
                <a:pos x="123" y="1616"/>
              </a:cxn>
              <a:cxn ang="0">
                <a:pos x="249" y="1493"/>
              </a:cxn>
              <a:cxn ang="0">
                <a:pos x="245" y="1470"/>
              </a:cxn>
              <a:cxn ang="0">
                <a:pos x="265" y="1451"/>
              </a:cxn>
              <a:cxn ang="0">
                <a:pos x="1255" y="1467"/>
              </a:cxn>
              <a:cxn ang="0">
                <a:pos x="1402" y="1615"/>
              </a:cxn>
              <a:cxn ang="0">
                <a:pos x="1603" y="1416"/>
              </a:cxn>
              <a:cxn ang="0">
                <a:pos x="1455" y="1267"/>
              </a:cxn>
              <a:cxn ang="0">
                <a:pos x="803" y="15"/>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E699"/>
          </a:solidFill>
          <a:ln w="9525" cap="flat" algn="ctr">
            <a:noFill/>
            <a:prstDash val="solid"/>
            <a:round/>
            <a:headEnd type="none" w="med" len="med"/>
            <a:tailEnd type="none" w="med" len="med"/>
          </a:ln>
          <a:effectLst/>
        </p:spPr>
        <p:txBody>
          <a:bodyPr/>
          <a:lstStyle/>
          <a:p>
            <a:pPr>
              <a:buFontTx/>
              <a:buNone/>
            </a:pPr>
            <a:endParaRPr lang="zh-CN" altLang="zh-CN">
              <a:latin typeface="宋体" charset="-122"/>
            </a:endParaRPr>
          </a:p>
        </p:txBody>
      </p:sp>
      <p:sp>
        <p:nvSpPr>
          <p:cNvPr id="19" name="圆角矩形 14"/>
          <p:cNvSpPr>
            <a:spLocks noChangeArrowheads="1"/>
          </p:cNvSpPr>
          <p:nvPr/>
        </p:nvSpPr>
        <p:spPr bwMode="auto">
          <a:xfrm>
            <a:off x="2933700" y="3629025"/>
            <a:ext cx="820738" cy="6223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dirty="0" smtClean="0">
                <a:solidFill>
                  <a:srgbClr val="FFFFFF"/>
                </a:solidFill>
                <a:latin typeface="微软雅黑" pitchFamily="34" charset="-122"/>
                <a:ea typeface="微软雅黑" pitchFamily="34" charset="-122"/>
              </a:rPr>
              <a:t>04</a:t>
            </a:r>
            <a:endParaRPr lang="en-US" altLang="zh-CN" sz="3200" b="1" dirty="0">
              <a:solidFill>
                <a:srgbClr val="FFFFFF"/>
              </a:solidFill>
              <a:latin typeface="微软雅黑" pitchFamily="34" charset="-122"/>
              <a:ea typeface="微软雅黑" pitchFamily="34" charset="-122"/>
            </a:endParaRPr>
          </a:p>
        </p:txBody>
      </p:sp>
      <p:sp>
        <p:nvSpPr>
          <p:cNvPr id="20" name="圆角矩形 16"/>
          <p:cNvSpPr>
            <a:spLocks noChangeArrowheads="1"/>
          </p:cNvSpPr>
          <p:nvPr/>
        </p:nvSpPr>
        <p:spPr bwMode="auto">
          <a:xfrm>
            <a:off x="2946400" y="4492625"/>
            <a:ext cx="820738" cy="5969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dirty="0" smtClean="0">
                <a:solidFill>
                  <a:srgbClr val="FFFFFF"/>
                </a:solidFill>
                <a:latin typeface="微软雅黑" pitchFamily="34" charset="-122"/>
                <a:ea typeface="微软雅黑" pitchFamily="34" charset="-122"/>
              </a:rPr>
              <a:t>05</a:t>
            </a:r>
            <a:endParaRPr lang="en-US" altLang="zh-CN" sz="3200" b="1" dirty="0">
              <a:solidFill>
                <a:srgbClr val="FFFFFF"/>
              </a:solidFill>
              <a:latin typeface="微软雅黑" pitchFamily="34" charset="-122"/>
              <a:ea typeface="微软雅黑" pitchFamily="34" charset="-122"/>
            </a:endParaRPr>
          </a:p>
        </p:txBody>
      </p:sp>
      <p:sp>
        <p:nvSpPr>
          <p:cNvPr id="21" name="圆角矩形 18"/>
          <p:cNvSpPr>
            <a:spLocks noChangeArrowheads="1"/>
          </p:cNvSpPr>
          <p:nvPr/>
        </p:nvSpPr>
        <p:spPr bwMode="auto">
          <a:xfrm>
            <a:off x="2946400" y="5313363"/>
            <a:ext cx="820738" cy="59848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dirty="0" smtClean="0">
                <a:solidFill>
                  <a:srgbClr val="FFFFFF"/>
                </a:solidFill>
                <a:latin typeface="微软雅黑" pitchFamily="34" charset="-122"/>
                <a:ea typeface="微软雅黑" pitchFamily="34" charset="-122"/>
              </a:rPr>
              <a:t>06</a:t>
            </a:r>
            <a:endParaRPr lang="en-US" altLang="zh-CN" sz="3200" b="1" dirty="0">
              <a:solidFill>
                <a:srgbClr val="FFFFFF"/>
              </a:solidFill>
              <a:latin typeface="微软雅黑" pitchFamily="34" charset="-122"/>
              <a:ea typeface="微软雅黑" pitchFamily="34" charset="-122"/>
            </a:endParaRPr>
          </a:p>
        </p:txBody>
      </p:sp>
      <p:sp>
        <p:nvSpPr>
          <p:cNvPr id="22" name="矩形 20"/>
          <p:cNvSpPr>
            <a:spLocks noChangeArrowheads="1"/>
          </p:cNvSpPr>
          <p:nvPr/>
        </p:nvSpPr>
        <p:spPr bwMode="auto">
          <a:xfrm>
            <a:off x="4102100" y="3633788"/>
            <a:ext cx="5372100" cy="461962"/>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健全为人民执政、靠人民执政各项制度</a:t>
            </a:r>
          </a:p>
        </p:txBody>
      </p:sp>
      <p:sp>
        <p:nvSpPr>
          <p:cNvPr id="23" name="矩形 21"/>
          <p:cNvSpPr>
            <a:spLocks noChangeArrowheads="1"/>
          </p:cNvSpPr>
          <p:nvPr/>
        </p:nvSpPr>
        <p:spPr bwMode="auto">
          <a:xfrm>
            <a:off x="4152900" y="4432300"/>
            <a:ext cx="5651500" cy="830263"/>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健全提高党的执政能力和领导水平制度</a:t>
            </a:r>
          </a:p>
        </p:txBody>
      </p:sp>
      <p:sp>
        <p:nvSpPr>
          <p:cNvPr id="24" name="矩形 22"/>
          <p:cNvSpPr>
            <a:spLocks noChangeArrowheads="1"/>
          </p:cNvSpPr>
          <p:nvPr/>
        </p:nvSpPr>
        <p:spPr bwMode="auto">
          <a:xfrm>
            <a:off x="4191000" y="5362575"/>
            <a:ext cx="5575300" cy="461963"/>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完善全面从严治党制度</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nodePh="1">
                                  <p:stCondLst>
                                    <p:cond delay="0"/>
                                  </p:stCondLst>
                                  <p:endCondLst>
                                    <p:cond evt="begin" delay="0">
                                      <p:tn val="10"/>
                                    </p:cond>
                                  </p:endCondLst>
                                  <p:childTnLst>
                                    <p:set>
                                      <p:cBhvr>
                                        <p:cTn id="11" dur="1" fill="hold">
                                          <p:stCondLst>
                                            <p:cond delay="499"/>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nodePh="1">
                                  <p:stCondLst>
                                    <p:cond delay="0"/>
                                  </p:stCondLst>
                                  <p:endCondLst>
                                    <p:cond evt="begin" delay="0">
                                      <p:tn val="14"/>
                                    </p:cond>
                                  </p:endCondLst>
                                  <p:childTnLst>
                                    <p:set>
                                      <p:cBhvr>
                                        <p:cTn id="15" dur="1" fill="hold">
                                          <p:stCondLst>
                                            <p:cond delay="499"/>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499"/>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499"/>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499"/>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1"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righ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1"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1"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righ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499"/>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499"/>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childTnLst>
                                    <p:set>
                                      <p:cBhvr>
                                        <p:cTn id="54" dur="1" fill="hold">
                                          <p:stCondLst>
                                            <p:cond delay="499"/>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1"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right)">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1"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right)">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grpId="1"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right)">
                                      <p:cBhvr>
                                        <p:cTn id="6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9" grpId="0" animBg="1"/>
      <p:bldP spid="9" grpId="1" autoUpdateAnimBg="0"/>
      <p:bldP spid="10" grpId="0" animBg="1"/>
      <p:bldP spid="10" grpId="1" autoUpdateAnimBg="0"/>
      <p:bldP spid="11" grpId="0" animBg="1"/>
      <p:bldP spid="11" grpId="1" animBg="1" autoUpdateAnimBg="0"/>
      <p:bldP spid="12" grpId="0" animBg="1"/>
      <p:bldP spid="12" grpId="1" animBg="1" autoUpdateAnimBg="0"/>
      <p:bldP spid="13" grpId="0" animBg="1"/>
      <p:bldP spid="13" grpId="1" animBg="1" autoUpdateAnimBg="0"/>
      <p:bldP spid="14" grpId="0" animBg="1"/>
      <p:bldP spid="14" grpId="1" autoUpdateAnimBg="0"/>
      <p:bldP spid="15" grpId="0" animBg="1"/>
      <p:bldP spid="15" grpId="1" autoUpdateAnimBg="0"/>
      <p:bldP spid="16" grpId="0" animBg="1"/>
      <p:bldP spid="16" grpId="1" autoUpdateAnimBg="0"/>
      <p:bldP spid="19" grpId="0" animBg="1"/>
      <p:bldP spid="19" grpId="1" animBg="1" autoUpdateAnimBg="0"/>
      <p:bldP spid="20" grpId="0" animBg="1"/>
      <p:bldP spid="20" grpId="1" animBg="1" autoUpdateAnimBg="0"/>
      <p:bldP spid="21" grpId="0" animBg="1"/>
      <p:bldP spid="21" grpId="1" animBg="1" autoUpdateAnimBg="0"/>
      <p:bldP spid="22" grpId="0" animBg="1"/>
      <p:bldP spid="22" grpId="1" autoUpdateAnimBg="0"/>
      <p:bldP spid="23" grpId="0" animBg="1"/>
      <p:bldP spid="23" grpId="1" autoUpdateAnimBg="0"/>
      <p:bldP spid="24" grpId="0" animBg="1"/>
      <p:bldP spid="24" grpId="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482262"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三、坚持和完善人民当家作主制度体系，发展社会主义民主政治</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2533386"/>
          </a:xfrm>
          <a:prstGeom prst="rect">
            <a:avLst/>
          </a:prstGeom>
          <a:noFill/>
          <a:ln>
            <a:noFill/>
          </a:ln>
        </p:spPr>
        <p:txBody>
          <a:bodyPr wrap="square" rtlCol="0">
            <a:spAutoFit/>
          </a:bodyPr>
          <a:lstStyle/>
          <a:p>
            <a:pPr defTabSz="914400">
              <a:lnSpc>
                <a:spcPct val="150000"/>
              </a:lnSpc>
            </a:pPr>
            <a:r>
              <a:rPr lang="zh-CN" altLang="en-US" b="1" dirty="0" smtClean="0"/>
              <a:t>我国是工人阶级领导的、以工农联盟为基础的人民民主专政的社会主义国家，国家的一切权力属于人民。必须坚持人民主体地位，坚定不移走中国特色社会主义政治发展道路，健全民主制度，丰富民主形式，拓宽民主渠道，依法实行民主选举、民主协商、民主决策、民主管理、民主监督，使各方面制度和国家治理更好体现人民意志、保障人民权益、激发人民创造，确保人民依法通过各种途径和形式管理国家事务，管理经济文化事业，管理社会事务。</a:t>
            </a: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47788" y="1016672"/>
            <a:ext cx="9320212" cy="491422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 name="矩形 3"/>
          <p:cNvSpPr/>
          <p:nvPr/>
        </p:nvSpPr>
        <p:spPr>
          <a:xfrm>
            <a:off x="2076325" y="1777028"/>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一</a:t>
            </a:r>
            <a:endParaRPr lang="zh-CN" altLang="en-US" sz="2000" b="1" dirty="0">
              <a:solidFill>
                <a:schemeClr val="bg1"/>
              </a:solidFill>
              <a:latin typeface="微软雅黑" pitchFamily="34" charset="-122"/>
              <a:ea typeface="微软雅黑" pitchFamily="34" charset="-122"/>
            </a:endParaRPr>
          </a:p>
        </p:txBody>
      </p:sp>
      <p:sp>
        <p:nvSpPr>
          <p:cNvPr id="5" name="矩形 4"/>
          <p:cNvSpPr/>
          <p:nvPr/>
        </p:nvSpPr>
        <p:spPr>
          <a:xfrm>
            <a:off x="4066284" y="1874307"/>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坚持和完善人民代表大会制度这一根本政治制度</a:t>
            </a:r>
            <a:endParaRPr lang="zh-CN" altLang="en-US" sz="2000" dirty="0">
              <a:solidFill>
                <a:srgbClr val="920000"/>
              </a:solidFill>
              <a:latin typeface="微软雅黑" pitchFamily="34" charset="-122"/>
              <a:ea typeface="微软雅黑" pitchFamily="34" charset="-122"/>
            </a:endParaRPr>
          </a:p>
        </p:txBody>
      </p:sp>
      <p:sp>
        <p:nvSpPr>
          <p:cNvPr id="6" name="矩形 5"/>
          <p:cNvSpPr/>
          <p:nvPr/>
        </p:nvSpPr>
        <p:spPr>
          <a:xfrm>
            <a:off x="2076325" y="2569116"/>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二</a:t>
            </a:r>
            <a:endParaRPr lang="zh-CN" altLang="en-US" sz="2000" b="1" dirty="0">
              <a:solidFill>
                <a:schemeClr val="bg1"/>
              </a:solidFill>
              <a:latin typeface="微软雅黑" pitchFamily="34" charset="-122"/>
              <a:ea typeface="微软雅黑" pitchFamily="34" charset="-122"/>
            </a:endParaRPr>
          </a:p>
        </p:txBody>
      </p:sp>
      <p:sp>
        <p:nvSpPr>
          <p:cNvPr id="7" name="矩形 6"/>
          <p:cNvSpPr/>
          <p:nvPr/>
        </p:nvSpPr>
        <p:spPr>
          <a:xfrm>
            <a:off x="4066284" y="2666395"/>
            <a:ext cx="6474716"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坚持和完善中国共产党领导的多党合作和政治协商制度</a:t>
            </a:r>
            <a:endParaRPr lang="zh-CN" altLang="en-US" sz="2000" dirty="0">
              <a:solidFill>
                <a:srgbClr val="920000"/>
              </a:solidFill>
              <a:latin typeface="微软雅黑" pitchFamily="34" charset="-122"/>
              <a:ea typeface="微软雅黑" pitchFamily="34" charset="-122"/>
            </a:endParaRPr>
          </a:p>
        </p:txBody>
      </p:sp>
      <p:sp>
        <p:nvSpPr>
          <p:cNvPr id="8" name="矩形 7"/>
          <p:cNvSpPr/>
          <p:nvPr/>
        </p:nvSpPr>
        <p:spPr>
          <a:xfrm>
            <a:off x="2076325" y="3361204"/>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三</a:t>
            </a:r>
            <a:endParaRPr lang="zh-CN" altLang="en-US" sz="2000" b="1" dirty="0">
              <a:solidFill>
                <a:schemeClr val="bg1"/>
              </a:solidFill>
              <a:latin typeface="微软雅黑" pitchFamily="34" charset="-122"/>
              <a:ea typeface="微软雅黑" pitchFamily="34" charset="-122"/>
            </a:endParaRPr>
          </a:p>
        </p:txBody>
      </p:sp>
      <p:sp>
        <p:nvSpPr>
          <p:cNvPr id="9" name="矩形 8"/>
          <p:cNvSpPr/>
          <p:nvPr/>
        </p:nvSpPr>
        <p:spPr>
          <a:xfrm>
            <a:off x="4066284" y="3458483"/>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巩固和发展最广泛的爱国统一战线</a:t>
            </a:r>
            <a:endParaRPr lang="zh-CN" altLang="en-US" sz="2000" dirty="0">
              <a:solidFill>
                <a:srgbClr val="920000"/>
              </a:solidFill>
              <a:latin typeface="微软雅黑" pitchFamily="34" charset="-122"/>
              <a:ea typeface="微软雅黑" pitchFamily="34" charset="-122"/>
            </a:endParaRPr>
          </a:p>
        </p:txBody>
      </p:sp>
      <p:sp>
        <p:nvSpPr>
          <p:cNvPr id="10" name="矩形 9"/>
          <p:cNvSpPr/>
          <p:nvPr/>
        </p:nvSpPr>
        <p:spPr>
          <a:xfrm>
            <a:off x="2076325" y="4153292"/>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四</a:t>
            </a:r>
            <a:endParaRPr lang="zh-CN" altLang="en-US" sz="2000" b="1" dirty="0">
              <a:solidFill>
                <a:schemeClr val="bg1"/>
              </a:solidFill>
              <a:latin typeface="微软雅黑" pitchFamily="34" charset="-122"/>
              <a:ea typeface="微软雅黑" pitchFamily="34" charset="-122"/>
            </a:endParaRPr>
          </a:p>
        </p:txBody>
      </p:sp>
      <p:sp>
        <p:nvSpPr>
          <p:cNvPr id="11" name="矩形 10"/>
          <p:cNvSpPr/>
          <p:nvPr/>
        </p:nvSpPr>
        <p:spPr>
          <a:xfrm>
            <a:off x="4066284" y="4250571"/>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坚持和完善民族区域自治制度</a:t>
            </a:r>
            <a:endParaRPr lang="zh-CN" altLang="en-US" sz="2000" dirty="0">
              <a:solidFill>
                <a:srgbClr val="920000"/>
              </a:solidFill>
              <a:latin typeface="微软雅黑" pitchFamily="34" charset="-122"/>
              <a:ea typeface="微软雅黑" pitchFamily="34" charset="-122"/>
            </a:endParaRPr>
          </a:p>
        </p:txBody>
      </p:sp>
      <p:sp>
        <p:nvSpPr>
          <p:cNvPr id="14" name="矩形 13"/>
          <p:cNvSpPr/>
          <p:nvPr/>
        </p:nvSpPr>
        <p:spPr>
          <a:xfrm>
            <a:off x="2063625" y="4953392"/>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五</a:t>
            </a:r>
            <a:endParaRPr lang="zh-CN" altLang="en-US" sz="2000" b="1" dirty="0">
              <a:solidFill>
                <a:schemeClr val="bg1"/>
              </a:solidFill>
              <a:latin typeface="微软雅黑" pitchFamily="34" charset="-122"/>
              <a:ea typeface="微软雅黑" pitchFamily="34" charset="-122"/>
            </a:endParaRPr>
          </a:p>
        </p:txBody>
      </p:sp>
      <p:sp>
        <p:nvSpPr>
          <p:cNvPr id="15" name="矩形 14"/>
          <p:cNvSpPr/>
          <p:nvPr/>
        </p:nvSpPr>
        <p:spPr>
          <a:xfrm>
            <a:off x="4053584" y="5050671"/>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健全充满活力的基层群众自治制度</a:t>
            </a:r>
            <a:endParaRPr lang="zh-CN" altLang="en-US" sz="2000" dirty="0">
              <a:solidFill>
                <a:srgbClr val="920000"/>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par>
                          <p:cTn id="8" fill="hold">
                            <p:stCondLst>
                              <p:cond delay="750"/>
                            </p:stCondLst>
                            <p:childTnLst>
                              <p:par>
                                <p:cTn id="9" presetID="53"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750"/>
                                        <p:tgtEl>
                                          <p:spTgt spid="5"/>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750"/>
                                        <p:tgtEl>
                                          <p:spTgt spid="7"/>
                                        </p:tgtEl>
                                      </p:cBhvr>
                                    </p:animEffect>
                                  </p:childTnLst>
                                </p:cTn>
                              </p:par>
                            </p:childTnLst>
                          </p:cTn>
                        </p:par>
                        <p:par>
                          <p:cTn id="28" fill="hold">
                            <p:stCondLst>
                              <p:cond delay="3250"/>
                            </p:stCondLst>
                            <p:childTnLst>
                              <p:par>
                                <p:cTn id="29" presetID="53"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750"/>
                            </p:stCondLst>
                            <p:childTnLst>
                              <p:par>
                                <p:cTn id="35" presetID="2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4500"/>
                            </p:stCondLst>
                            <p:childTnLst>
                              <p:par>
                                <p:cTn id="39" presetID="53"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750"/>
                                        <p:tgtEl>
                                          <p:spTgt spid="11"/>
                                        </p:tgtEl>
                                      </p:cBhvr>
                                    </p:animEffect>
                                  </p:childTnLst>
                                </p:cTn>
                              </p:par>
                            </p:childTnLst>
                          </p:cTn>
                        </p:par>
                        <p:par>
                          <p:cTn id="48" fill="hold">
                            <p:stCondLst>
                              <p:cond delay="5750"/>
                            </p:stCondLst>
                            <p:childTnLst>
                              <p:par>
                                <p:cTn id="49" presetID="53" presetClass="entr" presetSubtype="0"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par>
                          <p:cTn id="54" fill="hold">
                            <p:stCondLst>
                              <p:cond delay="6250"/>
                            </p:stCondLst>
                            <p:childTnLst>
                              <p:par>
                                <p:cTn id="55" presetID="22" presetClass="entr" presetSubtype="8"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6" grpId="0" animBg="1"/>
      <p:bldP spid="7" grpId="0"/>
      <p:bldP spid="8" grpId="0" animBg="1"/>
      <p:bldP spid="9" grpId="0"/>
      <p:bldP spid="10" grpId="0" animBg="1"/>
      <p:bldP spid="11" grpId="0"/>
      <p:bldP spid="14"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四、坚持和完善中国特色社会主义法治体系，提高党依法治国、依法执政能力</a:t>
            </a:r>
          </a:p>
        </p:txBody>
      </p:sp>
      <p:sp>
        <p:nvSpPr>
          <p:cNvPr id="4" name="矩形: 圆角 19">
            <a:extLst>
              <a:ext uri="{FF2B5EF4-FFF2-40B4-BE49-F238E27FC236}">
                <a16:creationId xmlns:a16="http://schemas.microsoft.com/office/drawing/2014/main" id="{93937B91-D7ED-4561-8DEE-491F4215C8F3}"/>
              </a:ext>
            </a:extLst>
          </p:cNvPr>
          <p:cNvSpPr/>
          <p:nvPr/>
        </p:nvSpPr>
        <p:spPr>
          <a:xfrm>
            <a:off x="1442907" y="2330524"/>
            <a:ext cx="9449838" cy="2937338"/>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59794" y="2472862"/>
            <a:ext cx="9260606" cy="2537874"/>
          </a:xfrm>
          <a:prstGeom prst="rect">
            <a:avLst/>
          </a:prstGeom>
          <a:noFill/>
          <a:ln>
            <a:noFill/>
          </a:ln>
        </p:spPr>
        <p:txBody>
          <a:bodyPr wrap="square" rtlCol="0">
            <a:spAutoFit/>
          </a:bodyPr>
          <a:lstStyle/>
          <a:p>
            <a:pPr defTabSz="914400">
              <a:lnSpc>
                <a:spcPct val="150000"/>
              </a:lnSpc>
            </a:pPr>
            <a:r>
              <a:rPr lang="zh-CN" altLang="en-US" b="1" dirty="0" smtClean="0"/>
              <a:t>建设中国特色社会主义法治体系、建设社会主义法治国家是坚持和发展中国特色社会主义的内在要求。必须坚定不移走中国特色社会主义法治道路，全面推进依法治国，坚持依法治国、依法执政、依法行政共同推进，坚持法治国家、法治政府、法治社会一体建设，加快形成完备的法律规范体系、高效的法治实施体系、严密的法治监督体系、有力的法治保障体系，加快形成完善的党内法规体系，全面推进科学立法、严格执法、公正司法、全民守法，推进法治中国建设。</a:t>
            </a:r>
            <a:endParaRPr lang="zh-CN" alt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71C4582-0197-4C95-8777-A3244F1E706F}"/>
              </a:ext>
            </a:extLst>
          </p:cNvPr>
          <p:cNvGrpSpPr/>
          <p:nvPr/>
        </p:nvGrpSpPr>
        <p:grpSpPr>
          <a:xfrm>
            <a:off x="1947156" y="1152410"/>
            <a:ext cx="9165344" cy="4369524"/>
            <a:chOff x="2099556" y="1584210"/>
            <a:chExt cx="7992888" cy="4369524"/>
          </a:xfrm>
        </p:grpSpPr>
        <p:grpSp>
          <p:nvGrpSpPr>
            <p:cNvPr id="3" name="熊猫PPT彼岸天：ID 8661124库_组合 34">
              <a:extLst>
                <a:ext uri="{FF2B5EF4-FFF2-40B4-BE49-F238E27FC236}">
                  <a16:creationId xmlns:a16="http://schemas.microsoft.com/office/drawing/2014/main" id="{E18E36ED-A117-40A3-96E1-ACBE71D43EAA}"/>
                </a:ext>
              </a:extLst>
            </p:cNvPr>
            <p:cNvGrpSpPr/>
            <p:nvPr>
              <p:custDataLst>
                <p:tags r:id="rId1"/>
              </p:custDataLst>
            </p:nvPr>
          </p:nvGrpSpPr>
          <p:grpSpPr>
            <a:xfrm>
              <a:off x="2099556" y="4248506"/>
              <a:ext cx="7992888" cy="923250"/>
              <a:chOff x="2099556" y="4059517"/>
              <a:chExt cx="7992888" cy="923250"/>
            </a:xfrm>
          </p:grpSpPr>
          <p:grpSp>
            <p:nvGrpSpPr>
              <p:cNvPr id="31" name="Group 31">
                <a:extLst>
                  <a:ext uri="{FF2B5EF4-FFF2-40B4-BE49-F238E27FC236}">
                    <a16:creationId xmlns:a16="http://schemas.microsoft.com/office/drawing/2014/main" id="{2B437996-3110-4F51-887E-38D27227F00F}"/>
                  </a:ext>
                </a:extLst>
              </p:cNvPr>
              <p:cNvGrpSpPr>
                <a:grpSpLocks/>
              </p:cNvGrpSpPr>
              <p:nvPr/>
            </p:nvGrpSpPr>
            <p:grpSpPr bwMode="auto">
              <a:xfrm>
                <a:off x="2099556" y="4059517"/>
                <a:ext cx="2009323" cy="562462"/>
                <a:chOff x="816" y="2304"/>
                <a:chExt cx="1440" cy="448"/>
              </a:xfrm>
            </p:grpSpPr>
            <p:sp>
              <p:nvSpPr>
                <p:cNvPr id="36" name="Freeform: Shape 32">
                  <a:extLst>
                    <a:ext uri="{FF2B5EF4-FFF2-40B4-BE49-F238E27FC236}">
                      <a16:creationId xmlns:a16="http://schemas.microsoft.com/office/drawing/2014/main" id="{25A0D542-2BF0-4BC5-B1E7-24B22AA6B14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7" name="Rectangle 33">
                  <a:extLst>
                    <a:ext uri="{FF2B5EF4-FFF2-40B4-BE49-F238E27FC236}">
                      <a16:creationId xmlns:a16="http://schemas.microsoft.com/office/drawing/2014/main" id="{F493B0FA-EDD8-47C2-9B40-17312E35C5D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三</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32" name="Straight Connector 42">
                <a:extLst>
                  <a:ext uri="{FF2B5EF4-FFF2-40B4-BE49-F238E27FC236}">
                    <a16:creationId xmlns:a16="http://schemas.microsoft.com/office/drawing/2014/main" id="{28B31D01-9E83-4990-BDC8-169D4DD85990}"/>
                  </a:ext>
                </a:extLst>
              </p:cNvPr>
              <p:cNvSpPr>
                <a:spLocks/>
              </p:cNvSpPr>
              <p:nvPr/>
            </p:nvSpPr>
            <p:spPr bwMode="auto">
              <a:xfrm>
                <a:off x="3165278" y="4982767"/>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4" name="TextBox 44">
                <a:extLst>
                  <a:ext uri="{FF2B5EF4-FFF2-40B4-BE49-F238E27FC236}">
                    <a16:creationId xmlns:a16="http://schemas.microsoft.com/office/drawing/2014/main" id="{351B6A50-C3A6-4037-A9D7-B60460518BCB}"/>
                  </a:ext>
                </a:extLst>
              </p:cNvPr>
              <p:cNvSpPr txBox="1">
                <a:spLocks/>
              </p:cNvSpPr>
              <p:nvPr/>
            </p:nvSpPr>
            <p:spPr bwMode="auto">
              <a:xfrm>
                <a:off x="4186406" y="4257905"/>
                <a:ext cx="3902515" cy="211309"/>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健全社会公平正义法治保障制度</a:t>
                </a:r>
                <a:endParaRPr lang="zh-CN" altLang="en-US" sz="2400" dirty="0">
                  <a:solidFill>
                    <a:srgbClr val="920000"/>
                  </a:solidFill>
                  <a:latin typeface="微软雅黑" pitchFamily="34" charset="-122"/>
                  <a:ea typeface="微软雅黑" pitchFamily="34" charset="-122"/>
                </a:endParaRPr>
              </a:p>
            </p:txBody>
          </p:sp>
        </p:grpSp>
        <p:grpSp>
          <p:nvGrpSpPr>
            <p:cNvPr id="24" name="PA_库_组合 35">
              <a:extLst>
                <a:ext uri="{FF2B5EF4-FFF2-40B4-BE49-F238E27FC236}">
                  <a16:creationId xmlns:a16="http://schemas.microsoft.com/office/drawing/2014/main" id="{F058AB40-6CB7-4BC4-8062-732729475EE7}"/>
                </a:ext>
              </a:extLst>
            </p:cNvPr>
            <p:cNvGrpSpPr/>
            <p:nvPr>
              <p:custDataLst>
                <p:tags r:id="rId2"/>
              </p:custDataLst>
            </p:nvPr>
          </p:nvGrpSpPr>
          <p:grpSpPr>
            <a:xfrm>
              <a:off x="2099556" y="5391272"/>
              <a:ext cx="3437554" cy="562462"/>
              <a:chOff x="2099556" y="5391664"/>
              <a:chExt cx="3437554" cy="562462"/>
            </a:xfrm>
          </p:grpSpPr>
          <p:grpSp>
            <p:nvGrpSpPr>
              <p:cNvPr id="25" name="Group 34">
                <a:extLst>
                  <a:ext uri="{FF2B5EF4-FFF2-40B4-BE49-F238E27FC236}">
                    <a16:creationId xmlns:a16="http://schemas.microsoft.com/office/drawing/2014/main" id="{538C534C-4DBE-495A-A979-A2C3DA1A9957}"/>
                  </a:ext>
                </a:extLst>
              </p:cNvPr>
              <p:cNvGrpSpPr>
                <a:grpSpLocks/>
              </p:cNvGrpSpPr>
              <p:nvPr/>
            </p:nvGrpSpPr>
            <p:grpSpPr bwMode="auto">
              <a:xfrm>
                <a:off x="2099556" y="5391664"/>
                <a:ext cx="2009323" cy="562462"/>
                <a:chOff x="816" y="2304"/>
                <a:chExt cx="1440" cy="448"/>
              </a:xfrm>
            </p:grpSpPr>
            <p:sp>
              <p:nvSpPr>
                <p:cNvPr id="29" name="Freeform: Shape 35">
                  <a:extLst>
                    <a:ext uri="{FF2B5EF4-FFF2-40B4-BE49-F238E27FC236}">
                      <a16:creationId xmlns:a16="http://schemas.microsoft.com/office/drawing/2014/main" id="{6897D2C7-8AB2-40CD-81A5-D37AE155B8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0" name="Rectangle 36">
                  <a:extLst>
                    <a:ext uri="{FF2B5EF4-FFF2-40B4-BE49-F238E27FC236}">
                      <a16:creationId xmlns:a16="http://schemas.microsoft.com/office/drawing/2014/main" id="{7331F576-683C-4AA0-BA92-A1A4F53F649C}"/>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四</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7" name="TextBox 59">
                <a:extLst>
                  <a:ext uri="{FF2B5EF4-FFF2-40B4-BE49-F238E27FC236}">
                    <a16:creationId xmlns:a16="http://schemas.microsoft.com/office/drawing/2014/main" id="{389B7CE0-68B2-4A79-B6D2-7C7B6E711C73}"/>
                  </a:ext>
                </a:extLst>
              </p:cNvPr>
              <p:cNvSpPr txBox="1">
                <a:spLocks/>
              </p:cNvSpPr>
              <p:nvPr/>
            </p:nvSpPr>
            <p:spPr bwMode="auto">
              <a:xfrm>
                <a:off x="4241783" y="5560890"/>
                <a:ext cx="1295327" cy="215444"/>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加强对法律实施的监督</a:t>
                </a:r>
                <a:endParaRPr lang="zh-CN" altLang="en-US" sz="2400" dirty="0">
                  <a:solidFill>
                    <a:srgbClr val="920000"/>
                  </a:solidFill>
                  <a:latin typeface="微软雅黑" pitchFamily="34" charset="-122"/>
                  <a:ea typeface="微软雅黑" pitchFamily="34" charset="-122"/>
                </a:endParaRPr>
              </a:p>
            </p:txBody>
          </p:sp>
        </p:grpSp>
        <p:grpSp>
          <p:nvGrpSpPr>
            <p:cNvPr id="5" name="熊猫PPT彼岸天：ID 8661124库_组合 33">
              <a:extLst>
                <a:ext uri="{FF2B5EF4-FFF2-40B4-BE49-F238E27FC236}">
                  <a16:creationId xmlns:a16="http://schemas.microsoft.com/office/drawing/2014/main" id="{6756276E-A6B0-4F1C-AF65-71C1E7B69B20}"/>
                </a:ext>
              </a:extLst>
            </p:cNvPr>
            <p:cNvGrpSpPr/>
            <p:nvPr>
              <p:custDataLst>
                <p:tags r:id="rId3"/>
              </p:custDataLst>
            </p:nvPr>
          </p:nvGrpSpPr>
          <p:grpSpPr>
            <a:xfrm>
              <a:off x="2099556" y="2916357"/>
              <a:ext cx="7992888" cy="949154"/>
              <a:chOff x="2099556" y="2727368"/>
              <a:chExt cx="7992888" cy="949154"/>
            </a:xfrm>
          </p:grpSpPr>
          <p:grpSp>
            <p:nvGrpSpPr>
              <p:cNvPr id="15" name="Group 28">
                <a:extLst>
                  <a:ext uri="{FF2B5EF4-FFF2-40B4-BE49-F238E27FC236}">
                    <a16:creationId xmlns:a16="http://schemas.microsoft.com/office/drawing/2014/main" id="{42776EB6-0D73-42AA-BE28-814EBA436182}"/>
                  </a:ext>
                </a:extLst>
              </p:cNvPr>
              <p:cNvGrpSpPr>
                <a:grpSpLocks/>
              </p:cNvGrpSpPr>
              <p:nvPr/>
            </p:nvGrpSpPr>
            <p:grpSpPr bwMode="auto">
              <a:xfrm>
                <a:off x="2099556" y="2727368"/>
                <a:ext cx="2009323" cy="562462"/>
                <a:chOff x="816" y="2304"/>
                <a:chExt cx="1440" cy="448"/>
              </a:xfrm>
            </p:grpSpPr>
            <p:sp>
              <p:nvSpPr>
                <p:cNvPr id="21" name="Freeform: Shape 29">
                  <a:extLst>
                    <a:ext uri="{FF2B5EF4-FFF2-40B4-BE49-F238E27FC236}">
                      <a16:creationId xmlns:a16="http://schemas.microsoft.com/office/drawing/2014/main" id="{D5603BCB-5BAB-447F-BA6D-6206F20872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2" name="Rectangle 30">
                  <a:extLst>
                    <a:ext uri="{FF2B5EF4-FFF2-40B4-BE49-F238E27FC236}">
                      <a16:creationId xmlns:a16="http://schemas.microsoft.com/office/drawing/2014/main" id="{4F865735-C91A-44D6-971E-E84BE7BD61B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二</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7" name="Straight Connector 41">
                <a:extLst>
                  <a:ext uri="{FF2B5EF4-FFF2-40B4-BE49-F238E27FC236}">
                    <a16:creationId xmlns:a16="http://schemas.microsoft.com/office/drawing/2014/main" id="{6CCB26C7-A3E0-431D-A9AE-DE8265E98BB5}"/>
                  </a:ext>
                </a:extLst>
              </p:cNvPr>
              <p:cNvSpPr>
                <a:spLocks/>
              </p:cNvSpPr>
              <p:nvPr/>
            </p:nvSpPr>
            <p:spPr bwMode="auto">
              <a:xfrm>
                <a:off x="3165278" y="3676522"/>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9" name="TextBox 62">
                <a:extLst>
                  <a:ext uri="{FF2B5EF4-FFF2-40B4-BE49-F238E27FC236}">
                    <a16:creationId xmlns:a16="http://schemas.microsoft.com/office/drawing/2014/main" id="{607E5E2D-B9F1-4F2B-9885-F31774E18B11}"/>
                  </a:ext>
                </a:extLst>
              </p:cNvPr>
              <p:cNvSpPr txBox="1">
                <a:spLocks/>
              </p:cNvSpPr>
              <p:nvPr/>
            </p:nvSpPr>
            <p:spPr bwMode="auto">
              <a:xfrm>
                <a:off x="4341462" y="2842868"/>
                <a:ext cx="1295327" cy="215444"/>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完善立法体制机制</a:t>
                </a:r>
                <a:endParaRPr lang="zh-CN" altLang="en-US" sz="2400" dirty="0">
                  <a:solidFill>
                    <a:srgbClr val="920000"/>
                  </a:solidFill>
                  <a:latin typeface="微软雅黑" pitchFamily="34" charset="-122"/>
                  <a:ea typeface="微软雅黑" pitchFamily="34" charset="-122"/>
                </a:endParaRPr>
              </a:p>
            </p:txBody>
          </p:sp>
        </p:grpSp>
        <p:grpSp>
          <p:nvGrpSpPr>
            <p:cNvPr id="6" name="熊猫PPT彼岸天：ID 8661124库_组合 1">
              <a:extLst>
                <a:ext uri="{FF2B5EF4-FFF2-40B4-BE49-F238E27FC236}">
                  <a16:creationId xmlns:a16="http://schemas.microsoft.com/office/drawing/2014/main" id="{4527644C-F2F7-480C-AEBF-F14B7DF52DE4}"/>
                </a:ext>
              </a:extLst>
            </p:cNvPr>
            <p:cNvGrpSpPr/>
            <p:nvPr>
              <p:custDataLst>
                <p:tags r:id="rId4"/>
              </p:custDataLst>
            </p:nvPr>
          </p:nvGrpSpPr>
          <p:grpSpPr>
            <a:xfrm>
              <a:off x="2099556" y="1584210"/>
              <a:ext cx="7992888" cy="830739"/>
              <a:chOff x="2099556" y="1395221"/>
              <a:chExt cx="7992888" cy="830739"/>
            </a:xfrm>
          </p:grpSpPr>
          <p:grpSp>
            <p:nvGrpSpPr>
              <p:cNvPr id="7" name="Group 25">
                <a:extLst>
                  <a:ext uri="{FF2B5EF4-FFF2-40B4-BE49-F238E27FC236}">
                    <a16:creationId xmlns:a16="http://schemas.microsoft.com/office/drawing/2014/main" id="{C12F9774-A343-4E09-9649-6473E52564B9}"/>
                  </a:ext>
                </a:extLst>
              </p:cNvPr>
              <p:cNvGrpSpPr>
                <a:grpSpLocks/>
              </p:cNvGrpSpPr>
              <p:nvPr/>
            </p:nvGrpSpPr>
            <p:grpSpPr bwMode="auto">
              <a:xfrm>
                <a:off x="2099556" y="1395221"/>
                <a:ext cx="2009323" cy="562462"/>
                <a:chOff x="816" y="2304"/>
                <a:chExt cx="1440" cy="448"/>
              </a:xfrm>
            </p:grpSpPr>
            <p:sp>
              <p:nvSpPr>
                <p:cNvPr id="13" name="Freeform: Shape 26">
                  <a:extLst>
                    <a:ext uri="{FF2B5EF4-FFF2-40B4-BE49-F238E27FC236}">
                      <a16:creationId xmlns:a16="http://schemas.microsoft.com/office/drawing/2014/main" id="{076F64AA-7861-48BA-B3A0-3698A50E651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4" name="Rectangle 27">
                  <a:extLst>
                    <a:ext uri="{FF2B5EF4-FFF2-40B4-BE49-F238E27FC236}">
                      <a16:creationId xmlns:a16="http://schemas.microsoft.com/office/drawing/2014/main" id="{B53CA0FA-CDE8-4900-8538-2EBFF8BD83D1}"/>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一</a:t>
                  </a:r>
                  <a:endParaRPr lang="en-US" sz="2400" b="1" dirty="0">
                    <a:solidFill>
                      <a:schemeClr val="bg1"/>
                    </a:solidFill>
                    <a:latin typeface="微软雅黑" panose="020B0503020204020204" pitchFamily="34" charset="-122"/>
                    <a:ea typeface="微软雅黑" panose="020B0503020204020204" pitchFamily="34" charset="-122"/>
                  </a:endParaRPr>
                </a:p>
              </p:txBody>
            </p:sp>
          </p:grpSp>
          <p:sp>
            <p:nvSpPr>
              <p:cNvPr id="9" name="Straight Connector 40">
                <a:extLst>
                  <a:ext uri="{FF2B5EF4-FFF2-40B4-BE49-F238E27FC236}">
                    <a16:creationId xmlns:a16="http://schemas.microsoft.com/office/drawing/2014/main" id="{0DD91EB5-E3F8-43D4-926C-FF8895D0F33E}"/>
                  </a:ext>
                </a:extLst>
              </p:cNvPr>
              <p:cNvSpPr>
                <a:spLocks/>
              </p:cNvSpPr>
              <p:nvPr/>
            </p:nvSpPr>
            <p:spPr bwMode="auto">
              <a:xfrm>
                <a:off x="3165278" y="2225960"/>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1" name="TextBox 65">
                <a:extLst>
                  <a:ext uri="{FF2B5EF4-FFF2-40B4-BE49-F238E27FC236}">
                    <a16:creationId xmlns:a16="http://schemas.microsoft.com/office/drawing/2014/main" id="{55489318-F63D-4E0C-ACA3-B7C34915F2A6}"/>
                  </a:ext>
                </a:extLst>
              </p:cNvPr>
              <p:cNvSpPr txBox="1">
                <a:spLocks/>
              </p:cNvSpPr>
              <p:nvPr/>
            </p:nvSpPr>
            <p:spPr bwMode="auto">
              <a:xfrm>
                <a:off x="4219632" y="1435055"/>
                <a:ext cx="4842801" cy="484156"/>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健全保证宪法全面实施的体制机制</a:t>
                </a:r>
                <a:endParaRPr lang="zh-CN" altLang="en-US" sz="2400" dirty="0">
                  <a:solidFill>
                    <a:srgbClr val="920000"/>
                  </a:solidFill>
                  <a:latin typeface="微软雅黑" pitchFamily="34" charset="-122"/>
                  <a:ea typeface="微软雅黑" pitchFamily="34" charset="-122"/>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五、坚持和完善中国特色社会主义行政体制，构建职责明确、依法行政的政府治理体系</a:t>
            </a:r>
          </a:p>
        </p:txBody>
      </p:sp>
      <p:sp>
        <p:nvSpPr>
          <p:cNvPr id="5"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8" name="文本框 25">
            <a:extLst>
              <a:ext uri="{FF2B5EF4-FFF2-40B4-BE49-F238E27FC236}">
                <a16:creationId xmlns:a16="http://schemas.microsoft.com/office/drawing/2014/main" id="{3884C9F8-5108-43D6-A904-79B0DD06787A}"/>
              </a:ext>
            </a:extLst>
          </p:cNvPr>
          <p:cNvSpPr txBox="1"/>
          <p:nvPr/>
        </p:nvSpPr>
        <p:spPr>
          <a:xfrm>
            <a:off x="1585194" y="2409362"/>
            <a:ext cx="9362206" cy="1286891"/>
          </a:xfrm>
          <a:prstGeom prst="rect">
            <a:avLst/>
          </a:prstGeom>
          <a:noFill/>
          <a:ln>
            <a:noFill/>
          </a:ln>
        </p:spPr>
        <p:txBody>
          <a:bodyPr wrap="square" rtlCol="0">
            <a:spAutoFit/>
          </a:bodyPr>
          <a:lstStyle/>
          <a:p>
            <a:pPr defTabSz="914400">
              <a:lnSpc>
                <a:spcPct val="150000"/>
              </a:lnSpc>
            </a:pPr>
            <a:r>
              <a:rPr lang="zh-CN" altLang="en-US" b="1" dirty="0" smtClean="0"/>
              <a:t>国家行政管理承担着按照党和国家决策部署推动经济社会发展、管理社会事务、服务人民群众的重大职责。必须坚持一切行政机关为人民服务、对人民负责、受人民监督，创新行政方式，提高行政效能，建设人民满意的服务型政府。</a:t>
            </a: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5"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71C4582-0197-4C95-8777-A3244F1E706F}"/>
              </a:ext>
            </a:extLst>
          </p:cNvPr>
          <p:cNvGrpSpPr/>
          <p:nvPr/>
        </p:nvGrpSpPr>
        <p:grpSpPr>
          <a:xfrm>
            <a:off x="1921756" y="1228610"/>
            <a:ext cx="9165344" cy="4369524"/>
            <a:chOff x="2099556" y="1584210"/>
            <a:chExt cx="7992888" cy="4369524"/>
          </a:xfrm>
        </p:grpSpPr>
        <p:grpSp>
          <p:nvGrpSpPr>
            <p:cNvPr id="3" name="熊猫PPT彼岸天：ID 8661124库_组合 34">
              <a:extLst>
                <a:ext uri="{FF2B5EF4-FFF2-40B4-BE49-F238E27FC236}">
                  <a16:creationId xmlns:a16="http://schemas.microsoft.com/office/drawing/2014/main" id="{E18E36ED-A117-40A3-96E1-ACBE71D43EAA}"/>
                </a:ext>
              </a:extLst>
            </p:cNvPr>
            <p:cNvGrpSpPr/>
            <p:nvPr>
              <p:custDataLst>
                <p:tags r:id="rId1"/>
              </p:custDataLst>
            </p:nvPr>
          </p:nvGrpSpPr>
          <p:grpSpPr>
            <a:xfrm>
              <a:off x="2099556" y="4248506"/>
              <a:ext cx="7992888" cy="923250"/>
              <a:chOff x="2099556" y="4059517"/>
              <a:chExt cx="7992888" cy="923250"/>
            </a:xfrm>
          </p:grpSpPr>
          <p:grpSp>
            <p:nvGrpSpPr>
              <p:cNvPr id="23" name="Group 31">
                <a:extLst>
                  <a:ext uri="{FF2B5EF4-FFF2-40B4-BE49-F238E27FC236}">
                    <a16:creationId xmlns:a16="http://schemas.microsoft.com/office/drawing/2014/main" id="{2B437996-3110-4F51-887E-38D27227F00F}"/>
                  </a:ext>
                </a:extLst>
              </p:cNvPr>
              <p:cNvGrpSpPr>
                <a:grpSpLocks/>
              </p:cNvGrpSpPr>
              <p:nvPr/>
            </p:nvGrpSpPr>
            <p:grpSpPr bwMode="auto">
              <a:xfrm>
                <a:off x="2099556" y="4059517"/>
                <a:ext cx="2009323" cy="562462"/>
                <a:chOff x="816" y="2304"/>
                <a:chExt cx="1440" cy="448"/>
              </a:xfrm>
            </p:grpSpPr>
            <p:sp>
              <p:nvSpPr>
                <p:cNvPr id="26" name="Freeform: Shape 32">
                  <a:extLst>
                    <a:ext uri="{FF2B5EF4-FFF2-40B4-BE49-F238E27FC236}">
                      <a16:creationId xmlns:a16="http://schemas.microsoft.com/office/drawing/2014/main" id="{25A0D542-2BF0-4BC5-B1E7-24B22AA6B14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Rectangle 33">
                  <a:extLst>
                    <a:ext uri="{FF2B5EF4-FFF2-40B4-BE49-F238E27FC236}">
                      <a16:creationId xmlns:a16="http://schemas.microsoft.com/office/drawing/2014/main" id="{F493B0FA-EDD8-47C2-9B40-17312E35C5D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三</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4" name="Straight Connector 42">
                <a:extLst>
                  <a:ext uri="{FF2B5EF4-FFF2-40B4-BE49-F238E27FC236}">
                    <a16:creationId xmlns:a16="http://schemas.microsoft.com/office/drawing/2014/main" id="{28B31D01-9E83-4990-BDC8-169D4DD85990}"/>
                  </a:ext>
                </a:extLst>
              </p:cNvPr>
              <p:cNvSpPr>
                <a:spLocks/>
              </p:cNvSpPr>
              <p:nvPr/>
            </p:nvSpPr>
            <p:spPr bwMode="auto">
              <a:xfrm>
                <a:off x="3165278" y="4982767"/>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5" name="TextBox 44">
                <a:extLst>
                  <a:ext uri="{FF2B5EF4-FFF2-40B4-BE49-F238E27FC236}">
                    <a16:creationId xmlns:a16="http://schemas.microsoft.com/office/drawing/2014/main" id="{351B6A50-C3A6-4037-A9D7-B60460518BCB}"/>
                  </a:ext>
                </a:extLst>
              </p:cNvPr>
              <p:cNvSpPr txBox="1">
                <a:spLocks/>
              </p:cNvSpPr>
              <p:nvPr/>
            </p:nvSpPr>
            <p:spPr bwMode="auto">
              <a:xfrm>
                <a:off x="4186406" y="4065511"/>
                <a:ext cx="3978921" cy="403703"/>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优化政府组织结构</a:t>
                </a:r>
              </a:p>
            </p:txBody>
          </p:sp>
        </p:grpSp>
        <p:grpSp>
          <p:nvGrpSpPr>
            <p:cNvPr id="4" name="PA_库_组合 35">
              <a:extLst>
                <a:ext uri="{FF2B5EF4-FFF2-40B4-BE49-F238E27FC236}">
                  <a16:creationId xmlns:a16="http://schemas.microsoft.com/office/drawing/2014/main" id="{F058AB40-6CB7-4BC4-8062-732729475EE7}"/>
                </a:ext>
              </a:extLst>
            </p:cNvPr>
            <p:cNvGrpSpPr/>
            <p:nvPr>
              <p:custDataLst>
                <p:tags r:id="rId2"/>
              </p:custDataLst>
            </p:nvPr>
          </p:nvGrpSpPr>
          <p:grpSpPr>
            <a:xfrm>
              <a:off x="2099556" y="5391272"/>
              <a:ext cx="5500927" cy="562462"/>
              <a:chOff x="2099556" y="5391664"/>
              <a:chExt cx="5500927" cy="562462"/>
            </a:xfrm>
          </p:grpSpPr>
          <p:grpSp>
            <p:nvGrpSpPr>
              <p:cNvPr id="19" name="Group 34">
                <a:extLst>
                  <a:ext uri="{FF2B5EF4-FFF2-40B4-BE49-F238E27FC236}">
                    <a16:creationId xmlns:a16="http://schemas.microsoft.com/office/drawing/2014/main" id="{538C534C-4DBE-495A-A979-A2C3DA1A9957}"/>
                  </a:ext>
                </a:extLst>
              </p:cNvPr>
              <p:cNvGrpSpPr>
                <a:grpSpLocks/>
              </p:cNvGrpSpPr>
              <p:nvPr/>
            </p:nvGrpSpPr>
            <p:grpSpPr bwMode="auto">
              <a:xfrm>
                <a:off x="2099556" y="5391664"/>
                <a:ext cx="2009323" cy="562462"/>
                <a:chOff x="816" y="2304"/>
                <a:chExt cx="1440" cy="448"/>
              </a:xfrm>
            </p:grpSpPr>
            <p:sp>
              <p:nvSpPr>
                <p:cNvPr id="21" name="Freeform: Shape 35">
                  <a:extLst>
                    <a:ext uri="{FF2B5EF4-FFF2-40B4-BE49-F238E27FC236}">
                      <a16:creationId xmlns:a16="http://schemas.microsoft.com/office/drawing/2014/main" id="{6897D2C7-8AB2-40CD-81A5-D37AE155B8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2" name="Rectangle 36">
                  <a:extLst>
                    <a:ext uri="{FF2B5EF4-FFF2-40B4-BE49-F238E27FC236}">
                      <a16:creationId xmlns:a16="http://schemas.microsoft.com/office/drawing/2014/main" id="{7331F576-683C-4AA0-BA92-A1A4F53F649C}"/>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四</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0" name="TextBox 59">
                <a:extLst>
                  <a:ext uri="{FF2B5EF4-FFF2-40B4-BE49-F238E27FC236}">
                    <a16:creationId xmlns:a16="http://schemas.microsoft.com/office/drawing/2014/main" id="{389B7CE0-68B2-4A79-B6D2-7C7B6E711C73}"/>
                  </a:ext>
                </a:extLst>
              </p:cNvPr>
              <p:cNvSpPr txBox="1">
                <a:spLocks/>
              </p:cNvSpPr>
              <p:nvPr/>
            </p:nvSpPr>
            <p:spPr bwMode="auto">
              <a:xfrm>
                <a:off x="4208557" y="5474092"/>
                <a:ext cx="3391926" cy="406400"/>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健全充分发挥中央和地方两个积极性体制机制</a:t>
                </a:r>
              </a:p>
            </p:txBody>
          </p:sp>
        </p:grpSp>
        <p:grpSp>
          <p:nvGrpSpPr>
            <p:cNvPr id="5" name="熊猫PPT彼岸天：ID 8661124库_组合 33">
              <a:extLst>
                <a:ext uri="{FF2B5EF4-FFF2-40B4-BE49-F238E27FC236}">
                  <a16:creationId xmlns:a16="http://schemas.microsoft.com/office/drawing/2014/main" id="{6756276E-A6B0-4F1C-AF65-71C1E7B69B20}"/>
                </a:ext>
              </a:extLst>
            </p:cNvPr>
            <p:cNvGrpSpPr/>
            <p:nvPr>
              <p:custDataLst>
                <p:tags r:id="rId3"/>
              </p:custDataLst>
            </p:nvPr>
          </p:nvGrpSpPr>
          <p:grpSpPr>
            <a:xfrm>
              <a:off x="2099556" y="2916357"/>
              <a:ext cx="7992888" cy="949154"/>
              <a:chOff x="2099556" y="2727368"/>
              <a:chExt cx="7992888" cy="949154"/>
            </a:xfrm>
          </p:grpSpPr>
          <p:grpSp>
            <p:nvGrpSpPr>
              <p:cNvPr id="14" name="Group 28">
                <a:extLst>
                  <a:ext uri="{FF2B5EF4-FFF2-40B4-BE49-F238E27FC236}">
                    <a16:creationId xmlns:a16="http://schemas.microsoft.com/office/drawing/2014/main" id="{42776EB6-0D73-42AA-BE28-814EBA436182}"/>
                  </a:ext>
                </a:extLst>
              </p:cNvPr>
              <p:cNvGrpSpPr>
                <a:grpSpLocks/>
              </p:cNvGrpSpPr>
              <p:nvPr/>
            </p:nvGrpSpPr>
            <p:grpSpPr bwMode="auto">
              <a:xfrm>
                <a:off x="2099556" y="2727368"/>
                <a:ext cx="2009323" cy="562462"/>
                <a:chOff x="816" y="2304"/>
                <a:chExt cx="1440" cy="448"/>
              </a:xfrm>
            </p:grpSpPr>
            <p:sp>
              <p:nvSpPr>
                <p:cNvPr id="17" name="Freeform: Shape 29">
                  <a:extLst>
                    <a:ext uri="{FF2B5EF4-FFF2-40B4-BE49-F238E27FC236}">
                      <a16:creationId xmlns:a16="http://schemas.microsoft.com/office/drawing/2014/main" id="{D5603BCB-5BAB-447F-BA6D-6206F20872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8" name="Rectangle 30">
                  <a:extLst>
                    <a:ext uri="{FF2B5EF4-FFF2-40B4-BE49-F238E27FC236}">
                      <a16:creationId xmlns:a16="http://schemas.microsoft.com/office/drawing/2014/main" id="{4F865735-C91A-44D6-971E-E84BE7BD61B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二</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5" name="Straight Connector 41">
                <a:extLst>
                  <a:ext uri="{FF2B5EF4-FFF2-40B4-BE49-F238E27FC236}">
                    <a16:creationId xmlns:a16="http://schemas.microsoft.com/office/drawing/2014/main" id="{6CCB26C7-A3E0-431D-A9AE-DE8265E98BB5}"/>
                  </a:ext>
                </a:extLst>
              </p:cNvPr>
              <p:cNvSpPr>
                <a:spLocks/>
              </p:cNvSpPr>
              <p:nvPr/>
            </p:nvSpPr>
            <p:spPr bwMode="auto">
              <a:xfrm>
                <a:off x="3165278" y="3676522"/>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6" name="TextBox 62">
                <a:extLst>
                  <a:ext uri="{FF2B5EF4-FFF2-40B4-BE49-F238E27FC236}">
                    <a16:creationId xmlns:a16="http://schemas.microsoft.com/office/drawing/2014/main" id="{607E5E2D-B9F1-4F2B-9885-F31774E18B11}"/>
                  </a:ext>
                </a:extLst>
              </p:cNvPr>
              <p:cNvSpPr txBox="1">
                <a:spLocks/>
              </p:cNvSpPr>
              <p:nvPr/>
            </p:nvSpPr>
            <p:spPr bwMode="auto">
              <a:xfrm>
                <a:off x="4341462" y="2842867"/>
                <a:ext cx="3857092" cy="384443"/>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优化政府职责体系</a:t>
                </a:r>
              </a:p>
            </p:txBody>
          </p:sp>
        </p:grpSp>
        <p:grpSp>
          <p:nvGrpSpPr>
            <p:cNvPr id="6" name="熊猫PPT彼岸天：ID 8661124库_组合 1">
              <a:extLst>
                <a:ext uri="{FF2B5EF4-FFF2-40B4-BE49-F238E27FC236}">
                  <a16:creationId xmlns:a16="http://schemas.microsoft.com/office/drawing/2014/main" id="{4527644C-F2F7-480C-AEBF-F14B7DF52DE4}"/>
                </a:ext>
              </a:extLst>
            </p:cNvPr>
            <p:cNvGrpSpPr/>
            <p:nvPr>
              <p:custDataLst>
                <p:tags r:id="rId4"/>
              </p:custDataLst>
            </p:nvPr>
          </p:nvGrpSpPr>
          <p:grpSpPr>
            <a:xfrm>
              <a:off x="2099556" y="1584210"/>
              <a:ext cx="7992888" cy="830739"/>
              <a:chOff x="2099556" y="1395221"/>
              <a:chExt cx="7992888" cy="830739"/>
            </a:xfrm>
          </p:grpSpPr>
          <p:grpSp>
            <p:nvGrpSpPr>
              <p:cNvPr id="7" name="Group 25">
                <a:extLst>
                  <a:ext uri="{FF2B5EF4-FFF2-40B4-BE49-F238E27FC236}">
                    <a16:creationId xmlns:a16="http://schemas.microsoft.com/office/drawing/2014/main" id="{C12F9774-A343-4E09-9649-6473E52564B9}"/>
                  </a:ext>
                </a:extLst>
              </p:cNvPr>
              <p:cNvGrpSpPr>
                <a:grpSpLocks/>
              </p:cNvGrpSpPr>
              <p:nvPr/>
            </p:nvGrpSpPr>
            <p:grpSpPr bwMode="auto">
              <a:xfrm>
                <a:off x="2099556" y="1395221"/>
                <a:ext cx="2009323" cy="562462"/>
                <a:chOff x="816" y="2304"/>
                <a:chExt cx="1440" cy="448"/>
              </a:xfrm>
            </p:grpSpPr>
            <p:sp>
              <p:nvSpPr>
                <p:cNvPr id="12" name="Freeform: Shape 26">
                  <a:extLst>
                    <a:ext uri="{FF2B5EF4-FFF2-40B4-BE49-F238E27FC236}">
                      <a16:creationId xmlns:a16="http://schemas.microsoft.com/office/drawing/2014/main" id="{076F64AA-7861-48BA-B3A0-3698A50E651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3" name="Rectangle 27">
                  <a:extLst>
                    <a:ext uri="{FF2B5EF4-FFF2-40B4-BE49-F238E27FC236}">
                      <a16:creationId xmlns:a16="http://schemas.microsoft.com/office/drawing/2014/main" id="{B53CA0FA-CDE8-4900-8538-2EBFF8BD83D1}"/>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一</a:t>
                  </a:r>
                  <a:endParaRPr lang="en-US" sz="2400" b="1" dirty="0">
                    <a:solidFill>
                      <a:schemeClr val="bg1"/>
                    </a:solidFill>
                    <a:latin typeface="微软雅黑" panose="020B0503020204020204" pitchFamily="34" charset="-122"/>
                    <a:ea typeface="微软雅黑" panose="020B0503020204020204" pitchFamily="34" charset="-122"/>
                  </a:endParaRPr>
                </a:p>
              </p:txBody>
            </p:sp>
          </p:grpSp>
          <p:sp>
            <p:nvSpPr>
              <p:cNvPr id="8" name="Straight Connector 40">
                <a:extLst>
                  <a:ext uri="{FF2B5EF4-FFF2-40B4-BE49-F238E27FC236}">
                    <a16:creationId xmlns:a16="http://schemas.microsoft.com/office/drawing/2014/main" id="{0DD91EB5-E3F8-43D4-926C-FF8895D0F33E}"/>
                  </a:ext>
                </a:extLst>
              </p:cNvPr>
              <p:cNvSpPr>
                <a:spLocks/>
              </p:cNvSpPr>
              <p:nvPr/>
            </p:nvSpPr>
            <p:spPr bwMode="auto">
              <a:xfrm>
                <a:off x="3165278" y="2225960"/>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9" name="Group 64">
                <a:extLst>
                  <a:ext uri="{FF2B5EF4-FFF2-40B4-BE49-F238E27FC236}">
                    <a16:creationId xmlns:a16="http://schemas.microsoft.com/office/drawing/2014/main" id="{CA8F5421-1819-4389-9C23-C3B4003C7EC5}"/>
                  </a:ext>
                </a:extLst>
              </p:cNvPr>
              <p:cNvGrpSpPr/>
              <p:nvPr/>
            </p:nvGrpSpPr>
            <p:grpSpPr>
              <a:xfrm>
                <a:off x="4131030" y="1447755"/>
                <a:ext cx="4433012" cy="407956"/>
                <a:chOff x="7292199" y="2062944"/>
                <a:chExt cx="4433012" cy="407956"/>
              </a:xfrm>
            </p:grpSpPr>
            <p:sp>
              <p:nvSpPr>
                <p:cNvPr id="10" name="TextBox 65">
                  <a:extLst>
                    <a:ext uri="{FF2B5EF4-FFF2-40B4-BE49-F238E27FC236}">
                      <a16:creationId xmlns:a16="http://schemas.microsoft.com/office/drawing/2014/main" id="{55489318-F63D-4E0C-ACA3-B7C34915F2A6}"/>
                    </a:ext>
                  </a:extLst>
                </p:cNvPr>
                <p:cNvSpPr txBox="1">
                  <a:spLocks/>
                </p:cNvSpPr>
                <p:nvPr/>
              </p:nvSpPr>
              <p:spPr bwMode="auto">
                <a:xfrm>
                  <a:off x="7402953" y="2062944"/>
                  <a:ext cx="4322258" cy="407956"/>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完善国家行政体制</a:t>
                  </a:r>
                </a:p>
              </p:txBody>
            </p:sp>
            <p:sp>
              <p:nvSpPr>
                <p:cNvPr id="11" name="TextBox 66">
                  <a:extLst>
                    <a:ext uri="{FF2B5EF4-FFF2-40B4-BE49-F238E27FC236}">
                      <a16:creationId xmlns:a16="http://schemas.microsoft.com/office/drawing/2014/main" id="{79E55E51-65B6-48BD-8E87-1880D3F6D66B}"/>
                    </a:ext>
                  </a:extLst>
                </p:cNvPr>
                <p:cNvSpPr txBox="1">
                  <a:spLocks/>
                </p:cNvSpPr>
                <p:nvPr/>
              </p:nvSpPr>
              <p:spPr bwMode="auto">
                <a:xfrm>
                  <a:off x="7292199" y="2125988"/>
                  <a:ext cx="3902515" cy="325346"/>
                </a:xfrm>
                <a:prstGeom prst="rect">
                  <a:avLst/>
                </a:prstGeom>
                <a:noFill/>
                <a:extLst/>
              </p:spPr>
              <p:txBody>
                <a:bodyPr wrap="square" lIns="216000" tIns="46800" rIns="90000" bIns="46800">
                  <a:normAutofit/>
                </a:bodyPr>
                <a:lstStyle/>
                <a:p>
                  <a:pPr algn="l" latinLnBrk="0">
                    <a:lnSpc>
                      <a:spcPct val="120000"/>
                    </a:lnSpc>
                  </a:pPr>
                  <a:endParaRPr lang="zh-CN" altLang="en-US" sz="10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六、坚持和完善社会主义基本经济制度，推动经济高质量发展</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2117887"/>
          </a:xfrm>
          <a:prstGeom prst="rect">
            <a:avLst/>
          </a:prstGeom>
          <a:noFill/>
          <a:ln>
            <a:noFill/>
          </a:ln>
        </p:spPr>
        <p:txBody>
          <a:bodyPr wrap="square" rtlCol="0">
            <a:spAutoFit/>
          </a:bodyPr>
          <a:lstStyle/>
          <a:p>
            <a:pPr defTabSz="914400">
              <a:lnSpc>
                <a:spcPct val="150000"/>
              </a:lnSpc>
            </a:pPr>
            <a:r>
              <a:rPr lang="zh-CN" altLang="en-US" b="1" dirty="0" smtClean="0"/>
              <a:t>公有制为主体、多种所有制经济共同发展，按劳分配为主体、多种分配方式并存，社会主义市场经济体制等社会主义基本经济制度，既体现了社会主义制度优越性，又同我国社会主义初级阶段社会生产力发展水平相适应，是党和人民的伟大创造。必须坚持社会主义基本经济制度，充分发挥市场在资源配置中的决定性作用，更好发挥政府作用，全面贯彻新发展理念，坚持以供给侧结构性改革为主线，加快建设现代化经济体系。</a:t>
            </a: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47788" y="1016672"/>
            <a:ext cx="9320212" cy="491422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 name="矩形 3"/>
          <p:cNvSpPr/>
          <p:nvPr/>
        </p:nvSpPr>
        <p:spPr>
          <a:xfrm>
            <a:off x="2076325" y="1777028"/>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一</a:t>
            </a:r>
            <a:endParaRPr lang="zh-CN" altLang="en-US" sz="2000" b="1" dirty="0">
              <a:solidFill>
                <a:schemeClr val="bg1"/>
              </a:solidFill>
              <a:latin typeface="微软雅黑" pitchFamily="34" charset="-122"/>
              <a:ea typeface="微软雅黑" pitchFamily="34" charset="-122"/>
            </a:endParaRPr>
          </a:p>
        </p:txBody>
      </p:sp>
      <p:sp>
        <p:nvSpPr>
          <p:cNvPr id="5" name="矩形 4"/>
          <p:cNvSpPr/>
          <p:nvPr/>
        </p:nvSpPr>
        <p:spPr>
          <a:xfrm>
            <a:off x="4066284" y="1874307"/>
            <a:ext cx="6045273" cy="707886"/>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毫不动摇巩固和发展公有制经济，毫不动摇鼓励、支持、引导非公有制经济发展</a:t>
            </a:r>
          </a:p>
        </p:txBody>
      </p:sp>
      <p:sp>
        <p:nvSpPr>
          <p:cNvPr id="6" name="矩形 5"/>
          <p:cNvSpPr/>
          <p:nvPr/>
        </p:nvSpPr>
        <p:spPr>
          <a:xfrm>
            <a:off x="2076325" y="2569116"/>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二</a:t>
            </a:r>
            <a:endParaRPr lang="zh-CN" altLang="en-US" sz="2000" b="1" dirty="0">
              <a:solidFill>
                <a:schemeClr val="bg1"/>
              </a:solidFill>
              <a:latin typeface="微软雅黑" pitchFamily="34" charset="-122"/>
              <a:ea typeface="微软雅黑" pitchFamily="34" charset="-122"/>
            </a:endParaRPr>
          </a:p>
        </p:txBody>
      </p:sp>
      <p:sp>
        <p:nvSpPr>
          <p:cNvPr id="7" name="矩形 6"/>
          <p:cNvSpPr/>
          <p:nvPr/>
        </p:nvSpPr>
        <p:spPr>
          <a:xfrm>
            <a:off x="4066284" y="2666395"/>
            <a:ext cx="6474716"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坚持按劳分配为主体、多种分配方式并存</a:t>
            </a:r>
          </a:p>
        </p:txBody>
      </p:sp>
      <p:sp>
        <p:nvSpPr>
          <p:cNvPr id="8" name="矩形 7"/>
          <p:cNvSpPr/>
          <p:nvPr/>
        </p:nvSpPr>
        <p:spPr>
          <a:xfrm>
            <a:off x="2076325" y="3361204"/>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三</a:t>
            </a:r>
            <a:endParaRPr lang="zh-CN" altLang="en-US" sz="2000" b="1" dirty="0">
              <a:solidFill>
                <a:schemeClr val="bg1"/>
              </a:solidFill>
              <a:latin typeface="微软雅黑" pitchFamily="34" charset="-122"/>
              <a:ea typeface="微软雅黑" pitchFamily="34" charset="-122"/>
            </a:endParaRPr>
          </a:p>
        </p:txBody>
      </p:sp>
      <p:sp>
        <p:nvSpPr>
          <p:cNvPr id="9" name="矩形 8"/>
          <p:cNvSpPr/>
          <p:nvPr/>
        </p:nvSpPr>
        <p:spPr>
          <a:xfrm>
            <a:off x="4066284" y="3458483"/>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加快完善社会主义市场经济体制</a:t>
            </a:r>
          </a:p>
        </p:txBody>
      </p:sp>
      <p:sp>
        <p:nvSpPr>
          <p:cNvPr id="10" name="矩形 9"/>
          <p:cNvSpPr/>
          <p:nvPr/>
        </p:nvSpPr>
        <p:spPr>
          <a:xfrm>
            <a:off x="2076325" y="4153292"/>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四</a:t>
            </a:r>
            <a:endParaRPr lang="zh-CN" altLang="en-US" sz="2000" b="1" dirty="0">
              <a:solidFill>
                <a:schemeClr val="bg1"/>
              </a:solidFill>
              <a:latin typeface="微软雅黑" pitchFamily="34" charset="-122"/>
              <a:ea typeface="微软雅黑" pitchFamily="34" charset="-122"/>
            </a:endParaRPr>
          </a:p>
        </p:txBody>
      </p:sp>
      <p:sp>
        <p:nvSpPr>
          <p:cNvPr id="11" name="矩形 10"/>
          <p:cNvSpPr/>
          <p:nvPr/>
        </p:nvSpPr>
        <p:spPr>
          <a:xfrm>
            <a:off x="4066284" y="4250571"/>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完善科技创新体制机制</a:t>
            </a:r>
          </a:p>
        </p:txBody>
      </p:sp>
      <p:sp>
        <p:nvSpPr>
          <p:cNvPr id="12" name="矩形 11"/>
          <p:cNvSpPr/>
          <p:nvPr/>
        </p:nvSpPr>
        <p:spPr>
          <a:xfrm>
            <a:off x="2063625" y="4953392"/>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五</a:t>
            </a:r>
            <a:endParaRPr lang="zh-CN" altLang="en-US" sz="2000" b="1" dirty="0">
              <a:solidFill>
                <a:schemeClr val="bg1"/>
              </a:solidFill>
              <a:latin typeface="微软雅黑" pitchFamily="34" charset="-122"/>
              <a:ea typeface="微软雅黑" pitchFamily="34" charset="-122"/>
            </a:endParaRPr>
          </a:p>
        </p:txBody>
      </p:sp>
      <p:sp>
        <p:nvSpPr>
          <p:cNvPr id="13" name="矩形 12"/>
          <p:cNvSpPr/>
          <p:nvPr/>
        </p:nvSpPr>
        <p:spPr>
          <a:xfrm>
            <a:off x="4053584" y="5050671"/>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建设更高水平开放型经济新体制</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par>
                          <p:cTn id="8" fill="hold">
                            <p:stCondLst>
                              <p:cond delay="750"/>
                            </p:stCondLst>
                            <p:childTnLst>
                              <p:par>
                                <p:cTn id="9" presetID="53"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750"/>
                                        <p:tgtEl>
                                          <p:spTgt spid="5"/>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750"/>
                                        <p:tgtEl>
                                          <p:spTgt spid="7"/>
                                        </p:tgtEl>
                                      </p:cBhvr>
                                    </p:animEffect>
                                  </p:childTnLst>
                                </p:cTn>
                              </p:par>
                            </p:childTnLst>
                          </p:cTn>
                        </p:par>
                        <p:par>
                          <p:cTn id="28" fill="hold">
                            <p:stCondLst>
                              <p:cond delay="3250"/>
                            </p:stCondLst>
                            <p:childTnLst>
                              <p:par>
                                <p:cTn id="29" presetID="53"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750"/>
                            </p:stCondLst>
                            <p:childTnLst>
                              <p:par>
                                <p:cTn id="35" presetID="2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4500"/>
                            </p:stCondLst>
                            <p:childTnLst>
                              <p:par>
                                <p:cTn id="39" presetID="53"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750"/>
                                        <p:tgtEl>
                                          <p:spTgt spid="11"/>
                                        </p:tgtEl>
                                      </p:cBhvr>
                                    </p:animEffect>
                                  </p:childTnLst>
                                </p:cTn>
                              </p:par>
                            </p:childTnLst>
                          </p:cTn>
                        </p:par>
                        <p:par>
                          <p:cTn id="48" fill="hold">
                            <p:stCondLst>
                              <p:cond delay="5750"/>
                            </p:stCondLst>
                            <p:childTnLst>
                              <p:par>
                                <p:cTn id="49" presetID="53"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625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6" grpId="0" animBg="1"/>
      <p:bldP spid="7" grpId="0"/>
      <p:bldP spid="8" grpId="0" animBg="1"/>
      <p:bldP spid="9" grpId="0"/>
      <p:bldP spid="10" grpId="0" animBg="1"/>
      <p:bldP spid="11" grpId="0"/>
      <p:bldP spid="12" grpId="0" animBg="1"/>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七、坚持和完善繁荣发展社会主义先进文化的制度，巩固全体人民团结奋斗的共同思想基础</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2117887"/>
          </a:xfrm>
          <a:prstGeom prst="rect">
            <a:avLst/>
          </a:prstGeom>
          <a:noFill/>
          <a:ln>
            <a:noFill/>
          </a:ln>
        </p:spPr>
        <p:txBody>
          <a:bodyPr wrap="square" rtlCol="0">
            <a:spAutoFit/>
          </a:bodyPr>
          <a:lstStyle/>
          <a:p>
            <a:pPr defTabSz="914400">
              <a:lnSpc>
                <a:spcPct val="150000"/>
              </a:lnSpc>
            </a:pPr>
            <a:r>
              <a:rPr lang="zh-CN" altLang="en-US" b="1" dirty="0" smtClean="0"/>
              <a:t>发展社会主义先进文化、广泛凝聚人民精神力量，是国家治理体系和治理能力现代化的深厚支撑。必须坚定文化自信，牢牢把握社会主义先进文化前进方向，围绕举旗帜、聚民心、育新人、兴文化、展形象的使命任务，坚持为人民服务、为社会主义服务，坚持百花齐放、百家争鸣，坚持创造性转化、创新性发展，激发全民族文化创造活力，更好构筑中国精神、中国价值、中国力量。</a:t>
            </a: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47788" y="1016672"/>
            <a:ext cx="9320212" cy="491422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 name="矩形 3"/>
          <p:cNvSpPr/>
          <p:nvPr/>
        </p:nvSpPr>
        <p:spPr>
          <a:xfrm>
            <a:off x="2076325" y="1777028"/>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一</a:t>
            </a:r>
            <a:endParaRPr lang="zh-CN" altLang="en-US" sz="2000" b="1" dirty="0">
              <a:solidFill>
                <a:schemeClr val="bg1"/>
              </a:solidFill>
              <a:latin typeface="微软雅黑" pitchFamily="34" charset="-122"/>
              <a:ea typeface="微软雅黑" pitchFamily="34" charset="-122"/>
            </a:endParaRPr>
          </a:p>
        </p:txBody>
      </p:sp>
      <p:sp>
        <p:nvSpPr>
          <p:cNvPr id="5" name="矩形 4"/>
          <p:cNvSpPr/>
          <p:nvPr/>
        </p:nvSpPr>
        <p:spPr>
          <a:xfrm>
            <a:off x="4066284" y="1874307"/>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坚持马克思主义在意识形态领域指导地位的根本制度</a:t>
            </a:r>
          </a:p>
        </p:txBody>
      </p:sp>
      <p:sp>
        <p:nvSpPr>
          <p:cNvPr id="6" name="矩形 5"/>
          <p:cNvSpPr/>
          <p:nvPr/>
        </p:nvSpPr>
        <p:spPr>
          <a:xfrm>
            <a:off x="2076325" y="2569116"/>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二</a:t>
            </a:r>
            <a:endParaRPr lang="zh-CN" altLang="en-US" sz="2000" b="1" dirty="0">
              <a:solidFill>
                <a:schemeClr val="bg1"/>
              </a:solidFill>
              <a:latin typeface="微软雅黑" pitchFamily="34" charset="-122"/>
              <a:ea typeface="微软雅黑" pitchFamily="34" charset="-122"/>
            </a:endParaRPr>
          </a:p>
        </p:txBody>
      </p:sp>
      <p:sp>
        <p:nvSpPr>
          <p:cNvPr id="7" name="矩形 6"/>
          <p:cNvSpPr/>
          <p:nvPr/>
        </p:nvSpPr>
        <p:spPr>
          <a:xfrm>
            <a:off x="4066284" y="2666395"/>
            <a:ext cx="6474716"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坚持以社会主义核心价值观引领文化建设制度</a:t>
            </a:r>
          </a:p>
        </p:txBody>
      </p:sp>
      <p:sp>
        <p:nvSpPr>
          <p:cNvPr id="8" name="矩形 7"/>
          <p:cNvSpPr/>
          <p:nvPr/>
        </p:nvSpPr>
        <p:spPr>
          <a:xfrm>
            <a:off x="2076325" y="3361204"/>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三</a:t>
            </a:r>
            <a:endParaRPr lang="zh-CN" altLang="en-US" sz="2000" b="1" dirty="0">
              <a:solidFill>
                <a:schemeClr val="bg1"/>
              </a:solidFill>
              <a:latin typeface="微软雅黑" pitchFamily="34" charset="-122"/>
              <a:ea typeface="微软雅黑" pitchFamily="34" charset="-122"/>
            </a:endParaRPr>
          </a:p>
        </p:txBody>
      </p:sp>
      <p:sp>
        <p:nvSpPr>
          <p:cNvPr id="9" name="矩形 8"/>
          <p:cNvSpPr/>
          <p:nvPr/>
        </p:nvSpPr>
        <p:spPr>
          <a:xfrm>
            <a:off x="4066284" y="3458483"/>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健全人民文化权益保障制度</a:t>
            </a:r>
          </a:p>
        </p:txBody>
      </p:sp>
      <p:sp>
        <p:nvSpPr>
          <p:cNvPr id="10" name="矩形 9"/>
          <p:cNvSpPr/>
          <p:nvPr/>
        </p:nvSpPr>
        <p:spPr>
          <a:xfrm>
            <a:off x="2076325" y="4153292"/>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四</a:t>
            </a:r>
            <a:endParaRPr lang="zh-CN" altLang="en-US" sz="2000" b="1" dirty="0">
              <a:solidFill>
                <a:schemeClr val="bg1"/>
              </a:solidFill>
              <a:latin typeface="微软雅黑" pitchFamily="34" charset="-122"/>
              <a:ea typeface="微软雅黑" pitchFamily="34" charset="-122"/>
            </a:endParaRPr>
          </a:p>
        </p:txBody>
      </p:sp>
      <p:sp>
        <p:nvSpPr>
          <p:cNvPr id="11" name="矩形 10"/>
          <p:cNvSpPr/>
          <p:nvPr/>
        </p:nvSpPr>
        <p:spPr>
          <a:xfrm>
            <a:off x="4066284" y="4250571"/>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完善坚持正确导向的舆论引导工作机制</a:t>
            </a:r>
          </a:p>
        </p:txBody>
      </p:sp>
      <p:sp>
        <p:nvSpPr>
          <p:cNvPr id="12" name="矩形 11"/>
          <p:cNvSpPr/>
          <p:nvPr/>
        </p:nvSpPr>
        <p:spPr>
          <a:xfrm>
            <a:off x="2063625" y="4953392"/>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五</a:t>
            </a:r>
            <a:endParaRPr lang="zh-CN" altLang="en-US" sz="2000" b="1" dirty="0">
              <a:solidFill>
                <a:schemeClr val="bg1"/>
              </a:solidFill>
              <a:latin typeface="微软雅黑" pitchFamily="34" charset="-122"/>
              <a:ea typeface="微软雅黑" pitchFamily="34" charset="-122"/>
            </a:endParaRPr>
          </a:p>
        </p:txBody>
      </p:sp>
      <p:sp>
        <p:nvSpPr>
          <p:cNvPr id="13" name="矩形 12"/>
          <p:cNvSpPr/>
          <p:nvPr/>
        </p:nvSpPr>
        <p:spPr>
          <a:xfrm>
            <a:off x="4053584" y="5050671"/>
            <a:ext cx="6045273" cy="707886"/>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建立健全把社会效益放在首位、社会效益和经济效益相统一的文化创作生产体制机制</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par>
                          <p:cTn id="8" fill="hold">
                            <p:stCondLst>
                              <p:cond delay="750"/>
                            </p:stCondLst>
                            <p:childTnLst>
                              <p:par>
                                <p:cTn id="9" presetID="53"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750"/>
                                        <p:tgtEl>
                                          <p:spTgt spid="5"/>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750"/>
                                        <p:tgtEl>
                                          <p:spTgt spid="7"/>
                                        </p:tgtEl>
                                      </p:cBhvr>
                                    </p:animEffect>
                                  </p:childTnLst>
                                </p:cTn>
                              </p:par>
                            </p:childTnLst>
                          </p:cTn>
                        </p:par>
                        <p:par>
                          <p:cTn id="28" fill="hold">
                            <p:stCondLst>
                              <p:cond delay="3250"/>
                            </p:stCondLst>
                            <p:childTnLst>
                              <p:par>
                                <p:cTn id="29" presetID="53"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750"/>
                            </p:stCondLst>
                            <p:childTnLst>
                              <p:par>
                                <p:cTn id="35" presetID="2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4500"/>
                            </p:stCondLst>
                            <p:childTnLst>
                              <p:par>
                                <p:cTn id="39" presetID="53"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750"/>
                                        <p:tgtEl>
                                          <p:spTgt spid="11"/>
                                        </p:tgtEl>
                                      </p:cBhvr>
                                    </p:animEffect>
                                  </p:childTnLst>
                                </p:cTn>
                              </p:par>
                            </p:childTnLst>
                          </p:cTn>
                        </p:par>
                        <p:par>
                          <p:cTn id="48" fill="hold">
                            <p:stCondLst>
                              <p:cond delay="5750"/>
                            </p:stCondLst>
                            <p:childTnLst>
                              <p:par>
                                <p:cTn id="49" presetID="53"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625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6" grpId="0" animBg="1"/>
      <p:bldP spid="7" grpId="0"/>
      <p:bldP spid="8" grpId="0" animBg="1"/>
      <p:bldP spid="9" grpId="0"/>
      <p:bldP spid="10" grpId="0" animBg="1"/>
      <p:bldP spid="11" grpId="0"/>
      <p:bldP spid="12" grpId="0" animBg="1"/>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八、坚持和完善统筹城乡的民生保障制度，满足人民日益增长的美好生活需要</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2117887"/>
          </a:xfrm>
          <a:prstGeom prst="rect">
            <a:avLst/>
          </a:prstGeom>
          <a:noFill/>
          <a:ln>
            <a:noFill/>
          </a:ln>
        </p:spPr>
        <p:txBody>
          <a:bodyPr wrap="square" rtlCol="0">
            <a:spAutoFit/>
          </a:bodyPr>
          <a:lstStyle/>
          <a:p>
            <a:pPr defTabSz="914400">
              <a:lnSpc>
                <a:spcPct val="150000"/>
              </a:lnSpc>
            </a:pPr>
            <a:r>
              <a:rPr lang="zh-CN" altLang="en-US" b="1" dirty="0" smtClean="0"/>
              <a:t>增进人民福祉、促进人的全面发展是我们党立党为公、执政为民的本质要求。必须健全幼有所育、学有所教、劳有所得、病有所医、老有所养、住有所居、弱有所扶等方面国家基本公共服务制度体系，尽力而为，量力而行，注重加强普惠性、基础性、兜底性民生建设，保障群众基本生活。创新公共服务提供方式，鼓励支持社会力量兴办公益事业，满足人民多层次多样化需求，使改革发展成果更多更公平惠及全体人民。</a:t>
            </a: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71C4582-0197-4C95-8777-A3244F1E706F}"/>
              </a:ext>
            </a:extLst>
          </p:cNvPr>
          <p:cNvGrpSpPr/>
          <p:nvPr/>
        </p:nvGrpSpPr>
        <p:grpSpPr>
          <a:xfrm>
            <a:off x="1921756" y="1228610"/>
            <a:ext cx="9165344" cy="4369524"/>
            <a:chOff x="2099556" y="1584210"/>
            <a:chExt cx="7992888" cy="4369524"/>
          </a:xfrm>
        </p:grpSpPr>
        <p:grpSp>
          <p:nvGrpSpPr>
            <p:cNvPr id="3" name="熊猫PPT彼岸天：ID 8661124库_组合 34">
              <a:extLst>
                <a:ext uri="{FF2B5EF4-FFF2-40B4-BE49-F238E27FC236}">
                  <a16:creationId xmlns:a16="http://schemas.microsoft.com/office/drawing/2014/main" id="{E18E36ED-A117-40A3-96E1-ACBE71D43EAA}"/>
                </a:ext>
              </a:extLst>
            </p:cNvPr>
            <p:cNvGrpSpPr/>
            <p:nvPr>
              <p:custDataLst>
                <p:tags r:id="rId1"/>
              </p:custDataLst>
            </p:nvPr>
          </p:nvGrpSpPr>
          <p:grpSpPr>
            <a:xfrm>
              <a:off x="2099556" y="4248506"/>
              <a:ext cx="7992888" cy="923250"/>
              <a:chOff x="2099556" y="4059517"/>
              <a:chExt cx="7992888" cy="923250"/>
            </a:xfrm>
          </p:grpSpPr>
          <p:grpSp>
            <p:nvGrpSpPr>
              <p:cNvPr id="23" name="Group 31">
                <a:extLst>
                  <a:ext uri="{FF2B5EF4-FFF2-40B4-BE49-F238E27FC236}">
                    <a16:creationId xmlns:a16="http://schemas.microsoft.com/office/drawing/2014/main" id="{2B437996-3110-4F51-887E-38D27227F00F}"/>
                  </a:ext>
                </a:extLst>
              </p:cNvPr>
              <p:cNvGrpSpPr>
                <a:grpSpLocks/>
              </p:cNvGrpSpPr>
              <p:nvPr/>
            </p:nvGrpSpPr>
            <p:grpSpPr bwMode="auto">
              <a:xfrm>
                <a:off x="2099556" y="4059517"/>
                <a:ext cx="2009323" cy="562462"/>
                <a:chOff x="816" y="2304"/>
                <a:chExt cx="1440" cy="448"/>
              </a:xfrm>
            </p:grpSpPr>
            <p:sp>
              <p:nvSpPr>
                <p:cNvPr id="26" name="Freeform: Shape 32">
                  <a:extLst>
                    <a:ext uri="{FF2B5EF4-FFF2-40B4-BE49-F238E27FC236}">
                      <a16:creationId xmlns:a16="http://schemas.microsoft.com/office/drawing/2014/main" id="{25A0D542-2BF0-4BC5-B1E7-24B22AA6B14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Rectangle 33">
                  <a:extLst>
                    <a:ext uri="{FF2B5EF4-FFF2-40B4-BE49-F238E27FC236}">
                      <a16:creationId xmlns:a16="http://schemas.microsoft.com/office/drawing/2014/main" id="{F493B0FA-EDD8-47C2-9B40-17312E35C5D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三</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4" name="Straight Connector 42">
                <a:extLst>
                  <a:ext uri="{FF2B5EF4-FFF2-40B4-BE49-F238E27FC236}">
                    <a16:creationId xmlns:a16="http://schemas.microsoft.com/office/drawing/2014/main" id="{28B31D01-9E83-4990-BDC8-169D4DD85990}"/>
                  </a:ext>
                </a:extLst>
              </p:cNvPr>
              <p:cNvSpPr>
                <a:spLocks/>
              </p:cNvSpPr>
              <p:nvPr/>
            </p:nvSpPr>
            <p:spPr bwMode="auto">
              <a:xfrm>
                <a:off x="3165278" y="4982767"/>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5" name="TextBox 44">
                <a:extLst>
                  <a:ext uri="{FF2B5EF4-FFF2-40B4-BE49-F238E27FC236}">
                    <a16:creationId xmlns:a16="http://schemas.microsoft.com/office/drawing/2014/main" id="{351B6A50-C3A6-4037-A9D7-B60460518BCB}"/>
                  </a:ext>
                </a:extLst>
              </p:cNvPr>
              <p:cNvSpPr txBox="1">
                <a:spLocks/>
              </p:cNvSpPr>
              <p:nvPr/>
            </p:nvSpPr>
            <p:spPr bwMode="auto">
              <a:xfrm>
                <a:off x="4186406" y="4065511"/>
                <a:ext cx="3978921" cy="403703"/>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完善覆盖全民的社会保障体系</a:t>
                </a:r>
              </a:p>
            </p:txBody>
          </p:sp>
        </p:grpSp>
        <p:grpSp>
          <p:nvGrpSpPr>
            <p:cNvPr id="4" name="PA_库_组合 35">
              <a:extLst>
                <a:ext uri="{FF2B5EF4-FFF2-40B4-BE49-F238E27FC236}">
                  <a16:creationId xmlns:a16="http://schemas.microsoft.com/office/drawing/2014/main" id="{F058AB40-6CB7-4BC4-8062-732729475EE7}"/>
                </a:ext>
              </a:extLst>
            </p:cNvPr>
            <p:cNvGrpSpPr/>
            <p:nvPr>
              <p:custDataLst>
                <p:tags r:id="rId2"/>
              </p:custDataLst>
            </p:nvPr>
          </p:nvGrpSpPr>
          <p:grpSpPr>
            <a:xfrm>
              <a:off x="2099556" y="5391272"/>
              <a:ext cx="5500927" cy="562462"/>
              <a:chOff x="2099556" y="5391664"/>
              <a:chExt cx="5500927" cy="562462"/>
            </a:xfrm>
          </p:grpSpPr>
          <p:grpSp>
            <p:nvGrpSpPr>
              <p:cNvPr id="19" name="Group 34">
                <a:extLst>
                  <a:ext uri="{FF2B5EF4-FFF2-40B4-BE49-F238E27FC236}">
                    <a16:creationId xmlns:a16="http://schemas.microsoft.com/office/drawing/2014/main" id="{538C534C-4DBE-495A-A979-A2C3DA1A9957}"/>
                  </a:ext>
                </a:extLst>
              </p:cNvPr>
              <p:cNvGrpSpPr>
                <a:grpSpLocks/>
              </p:cNvGrpSpPr>
              <p:nvPr/>
            </p:nvGrpSpPr>
            <p:grpSpPr bwMode="auto">
              <a:xfrm>
                <a:off x="2099556" y="5391664"/>
                <a:ext cx="2009323" cy="562462"/>
                <a:chOff x="816" y="2304"/>
                <a:chExt cx="1440" cy="448"/>
              </a:xfrm>
            </p:grpSpPr>
            <p:sp>
              <p:nvSpPr>
                <p:cNvPr id="21" name="Freeform: Shape 35">
                  <a:extLst>
                    <a:ext uri="{FF2B5EF4-FFF2-40B4-BE49-F238E27FC236}">
                      <a16:creationId xmlns:a16="http://schemas.microsoft.com/office/drawing/2014/main" id="{6897D2C7-8AB2-40CD-81A5-D37AE155B8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2" name="Rectangle 36">
                  <a:extLst>
                    <a:ext uri="{FF2B5EF4-FFF2-40B4-BE49-F238E27FC236}">
                      <a16:creationId xmlns:a16="http://schemas.microsoft.com/office/drawing/2014/main" id="{7331F576-683C-4AA0-BA92-A1A4F53F649C}"/>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四</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0" name="TextBox 59">
                <a:extLst>
                  <a:ext uri="{FF2B5EF4-FFF2-40B4-BE49-F238E27FC236}">
                    <a16:creationId xmlns:a16="http://schemas.microsoft.com/office/drawing/2014/main" id="{389B7CE0-68B2-4A79-B6D2-7C7B6E711C73}"/>
                  </a:ext>
                </a:extLst>
              </p:cNvPr>
              <p:cNvSpPr txBox="1">
                <a:spLocks/>
              </p:cNvSpPr>
              <p:nvPr/>
            </p:nvSpPr>
            <p:spPr bwMode="auto">
              <a:xfrm>
                <a:off x="4208557" y="5474092"/>
                <a:ext cx="3391926" cy="406400"/>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强化提高人民健康水平的制度保障</a:t>
                </a:r>
              </a:p>
            </p:txBody>
          </p:sp>
        </p:grpSp>
        <p:grpSp>
          <p:nvGrpSpPr>
            <p:cNvPr id="5" name="熊猫PPT彼岸天：ID 8661124库_组合 33">
              <a:extLst>
                <a:ext uri="{FF2B5EF4-FFF2-40B4-BE49-F238E27FC236}">
                  <a16:creationId xmlns:a16="http://schemas.microsoft.com/office/drawing/2014/main" id="{6756276E-A6B0-4F1C-AF65-71C1E7B69B20}"/>
                </a:ext>
              </a:extLst>
            </p:cNvPr>
            <p:cNvGrpSpPr/>
            <p:nvPr>
              <p:custDataLst>
                <p:tags r:id="rId3"/>
              </p:custDataLst>
            </p:nvPr>
          </p:nvGrpSpPr>
          <p:grpSpPr>
            <a:xfrm>
              <a:off x="2099556" y="2916357"/>
              <a:ext cx="7992888" cy="949154"/>
              <a:chOff x="2099556" y="2727368"/>
              <a:chExt cx="7992888" cy="949154"/>
            </a:xfrm>
          </p:grpSpPr>
          <p:grpSp>
            <p:nvGrpSpPr>
              <p:cNvPr id="14" name="Group 28">
                <a:extLst>
                  <a:ext uri="{FF2B5EF4-FFF2-40B4-BE49-F238E27FC236}">
                    <a16:creationId xmlns:a16="http://schemas.microsoft.com/office/drawing/2014/main" id="{42776EB6-0D73-42AA-BE28-814EBA436182}"/>
                  </a:ext>
                </a:extLst>
              </p:cNvPr>
              <p:cNvGrpSpPr>
                <a:grpSpLocks/>
              </p:cNvGrpSpPr>
              <p:nvPr/>
            </p:nvGrpSpPr>
            <p:grpSpPr bwMode="auto">
              <a:xfrm>
                <a:off x="2099556" y="2727368"/>
                <a:ext cx="2009323" cy="562462"/>
                <a:chOff x="816" y="2304"/>
                <a:chExt cx="1440" cy="448"/>
              </a:xfrm>
            </p:grpSpPr>
            <p:sp>
              <p:nvSpPr>
                <p:cNvPr id="17" name="Freeform: Shape 29">
                  <a:extLst>
                    <a:ext uri="{FF2B5EF4-FFF2-40B4-BE49-F238E27FC236}">
                      <a16:creationId xmlns:a16="http://schemas.microsoft.com/office/drawing/2014/main" id="{D5603BCB-5BAB-447F-BA6D-6206F20872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8" name="Rectangle 30">
                  <a:extLst>
                    <a:ext uri="{FF2B5EF4-FFF2-40B4-BE49-F238E27FC236}">
                      <a16:creationId xmlns:a16="http://schemas.microsoft.com/office/drawing/2014/main" id="{4F865735-C91A-44D6-971E-E84BE7BD61B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二</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5" name="Straight Connector 41">
                <a:extLst>
                  <a:ext uri="{FF2B5EF4-FFF2-40B4-BE49-F238E27FC236}">
                    <a16:creationId xmlns:a16="http://schemas.microsoft.com/office/drawing/2014/main" id="{6CCB26C7-A3E0-431D-A9AE-DE8265E98BB5}"/>
                  </a:ext>
                </a:extLst>
              </p:cNvPr>
              <p:cNvSpPr>
                <a:spLocks/>
              </p:cNvSpPr>
              <p:nvPr/>
            </p:nvSpPr>
            <p:spPr bwMode="auto">
              <a:xfrm>
                <a:off x="3165278" y="3676522"/>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6" name="TextBox 62">
                <a:extLst>
                  <a:ext uri="{FF2B5EF4-FFF2-40B4-BE49-F238E27FC236}">
                    <a16:creationId xmlns:a16="http://schemas.microsoft.com/office/drawing/2014/main" id="{607E5E2D-B9F1-4F2B-9885-F31774E18B11}"/>
                  </a:ext>
                </a:extLst>
              </p:cNvPr>
              <p:cNvSpPr txBox="1">
                <a:spLocks/>
              </p:cNvSpPr>
              <p:nvPr/>
            </p:nvSpPr>
            <p:spPr bwMode="auto">
              <a:xfrm>
                <a:off x="4341462" y="2842867"/>
                <a:ext cx="3857092" cy="384443"/>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构建服务全民终身学习的教育体系</a:t>
                </a:r>
              </a:p>
            </p:txBody>
          </p:sp>
        </p:grpSp>
        <p:grpSp>
          <p:nvGrpSpPr>
            <p:cNvPr id="6" name="熊猫PPT彼岸天：ID 8661124库_组合 1">
              <a:extLst>
                <a:ext uri="{FF2B5EF4-FFF2-40B4-BE49-F238E27FC236}">
                  <a16:creationId xmlns:a16="http://schemas.microsoft.com/office/drawing/2014/main" id="{4527644C-F2F7-480C-AEBF-F14B7DF52DE4}"/>
                </a:ext>
              </a:extLst>
            </p:cNvPr>
            <p:cNvGrpSpPr/>
            <p:nvPr>
              <p:custDataLst>
                <p:tags r:id="rId4"/>
              </p:custDataLst>
            </p:nvPr>
          </p:nvGrpSpPr>
          <p:grpSpPr>
            <a:xfrm>
              <a:off x="2099556" y="1584210"/>
              <a:ext cx="7992888" cy="830739"/>
              <a:chOff x="2099556" y="1395221"/>
              <a:chExt cx="7992888" cy="830739"/>
            </a:xfrm>
          </p:grpSpPr>
          <p:grpSp>
            <p:nvGrpSpPr>
              <p:cNvPr id="7" name="Group 25">
                <a:extLst>
                  <a:ext uri="{FF2B5EF4-FFF2-40B4-BE49-F238E27FC236}">
                    <a16:creationId xmlns:a16="http://schemas.microsoft.com/office/drawing/2014/main" id="{C12F9774-A343-4E09-9649-6473E52564B9}"/>
                  </a:ext>
                </a:extLst>
              </p:cNvPr>
              <p:cNvGrpSpPr>
                <a:grpSpLocks/>
              </p:cNvGrpSpPr>
              <p:nvPr/>
            </p:nvGrpSpPr>
            <p:grpSpPr bwMode="auto">
              <a:xfrm>
                <a:off x="2099556" y="1395221"/>
                <a:ext cx="2009323" cy="562462"/>
                <a:chOff x="816" y="2304"/>
                <a:chExt cx="1440" cy="448"/>
              </a:xfrm>
            </p:grpSpPr>
            <p:sp>
              <p:nvSpPr>
                <p:cNvPr id="12" name="Freeform: Shape 26">
                  <a:extLst>
                    <a:ext uri="{FF2B5EF4-FFF2-40B4-BE49-F238E27FC236}">
                      <a16:creationId xmlns:a16="http://schemas.microsoft.com/office/drawing/2014/main" id="{076F64AA-7861-48BA-B3A0-3698A50E651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3" name="Rectangle 27">
                  <a:extLst>
                    <a:ext uri="{FF2B5EF4-FFF2-40B4-BE49-F238E27FC236}">
                      <a16:creationId xmlns:a16="http://schemas.microsoft.com/office/drawing/2014/main" id="{B53CA0FA-CDE8-4900-8538-2EBFF8BD83D1}"/>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一</a:t>
                  </a:r>
                  <a:endParaRPr lang="en-US" sz="2400" b="1" dirty="0">
                    <a:solidFill>
                      <a:schemeClr val="bg1"/>
                    </a:solidFill>
                    <a:latin typeface="微软雅黑" panose="020B0503020204020204" pitchFamily="34" charset="-122"/>
                    <a:ea typeface="微软雅黑" panose="020B0503020204020204" pitchFamily="34" charset="-122"/>
                  </a:endParaRPr>
                </a:p>
              </p:txBody>
            </p:sp>
          </p:grpSp>
          <p:sp>
            <p:nvSpPr>
              <p:cNvPr id="8" name="Straight Connector 40">
                <a:extLst>
                  <a:ext uri="{FF2B5EF4-FFF2-40B4-BE49-F238E27FC236}">
                    <a16:creationId xmlns:a16="http://schemas.microsoft.com/office/drawing/2014/main" id="{0DD91EB5-E3F8-43D4-926C-FF8895D0F33E}"/>
                  </a:ext>
                </a:extLst>
              </p:cNvPr>
              <p:cNvSpPr>
                <a:spLocks/>
              </p:cNvSpPr>
              <p:nvPr/>
            </p:nvSpPr>
            <p:spPr bwMode="auto">
              <a:xfrm>
                <a:off x="3165278" y="2225960"/>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9" name="Group 64">
                <a:extLst>
                  <a:ext uri="{FF2B5EF4-FFF2-40B4-BE49-F238E27FC236}">
                    <a16:creationId xmlns:a16="http://schemas.microsoft.com/office/drawing/2014/main" id="{CA8F5421-1819-4389-9C23-C3B4003C7EC5}"/>
                  </a:ext>
                </a:extLst>
              </p:cNvPr>
              <p:cNvGrpSpPr/>
              <p:nvPr/>
            </p:nvGrpSpPr>
            <p:grpSpPr>
              <a:xfrm>
                <a:off x="4131030" y="1447755"/>
                <a:ext cx="4433012" cy="407956"/>
                <a:chOff x="7292199" y="2062944"/>
                <a:chExt cx="4433012" cy="407956"/>
              </a:xfrm>
            </p:grpSpPr>
            <p:sp>
              <p:nvSpPr>
                <p:cNvPr id="10" name="TextBox 65">
                  <a:extLst>
                    <a:ext uri="{FF2B5EF4-FFF2-40B4-BE49-F238E27FC236}">
                      <a16:creationId xmlns:a16="http://schemas.microsoft.com/office/drawing/2014/main" id="{55489318-F63D-4E0C-ACA3-B7C34915F2A6}"/>
                    </a:ext>
                  </a:extLst>
                </p:cNvPr>
                <p:cNvSpPr txBox="1">
                  <a:spLocks/>
                </p:cNvSpPr>
                <p:nvPr/>
              </p:nvSpPr>
              <p:spPr bwMode="auto">
                <a:xfrm>
                  <a:off x="7402953" y="2062944"/>
                  <a:ext cx="4322258" cy="407956"/>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健全有利于更充分更高质量就业的促进机制</a:t>
                  </a:r>
                </a:p>
              </p:txBody>
            </p:sp>
            <p:sp>
              <p:nvSpPr>
                <p:cNvPr id="11" name="TextBox 66">
                  <a:extLst>
                    <a:ext uri="{FF2B5EF4-FFF2-40B4-BE49-F238E27FC236}">
                      <a16:creationId xmlns:a16="http://schemas.microsoft.com/office/drawing/2014/main" id="{79E55E51-65B6-48BD-8E87-1880D3F6D66B}"/>
                    </a:ext>
                  </a:extLst>
                </p:cNvPr>
                <p:cNvSpPr txBox="1">
                  <a:spLocks/>
                </p:cNvSpPr>
                <p:nvPr/>
              </p:nvSpPr>
              <p:spPr bwMode="auto">
                <a:xfrm>
                  <a:off x="7292199" y="2125988"/>
                  <a:ext cx="3902515" cy="325346"/>
                </a:xfrm>
                <a:prstGeom prst="rect">
                  <a:avLst/>
                </a:prstGeom>
                <a:noFill/>
                <a:extLst/>
              </p:spPr>
              <p:txBody>
                <a:bodyPr wrap="square" lIns="216000" tIns="46800" rIns="90000" bIns="46800">
                  <a:normAutofit/>
                </a:bodyPr>
                <a:lstStyle/>
                <a:p>
                  <a:pPr algn="l" latinLnBrk="0">
                    <a:lnSpc>
                      <a:spcPct val="120000"/>
                    </a:lnSpc>
                  </a:pPr>
                  <a:endParaRPr lang="zh-CN" altLang="en-US" sz="10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九、坚持和完善共建共治共享的社会治理制度，保持社会稳定、维护国家安全</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1702389"/>
          </a:xfrm>
          <a:prstGeom prst="rect">
            <a:avLst/>
          </a:prstGeom>
          <a:noFill/>
          <a:ln>
            <a:noFill/>
          </a:ln>
        </p:spPr>
        <p:txBody>
          <a:bodyPr wrap="square" rtlCol="0">
            <a:spAutoFit/>
          </a:bodyPr>
          <a:lstStyle/>
          <a:p>
            <a:pPr defTabSz="914400">
              <a:lnSpc>
                <a:spcPct val="150000"/>
              </a:lnSpc>
            </a:pPr>
            <a:r>
              <a:rPr lang="zh-CN" altLang="en-US" b="1" dirty="0" smtClean="0"/>
              <a:t>社会治理是国家治理的重要方面。必须加强和创新社会治理，完善党委领导、政府负责、民主协商、社会协同、公众参与、法治保障、科技支撑的社会治理体系，建设人人有责、人人尽责、人人享有的社会治理共同体，确保人民安居乐业、社会安定有序，建设更高水平的平安中国。</a:t>
            </a: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47788" y="1016672"/>
            <a:ext cx="9320212" cy="491422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 name="矩形 3"/>
          <p:cNvSpPr/>
          <p:nvPr/>
        </p:nvSpPr>
        <p:spPr>
          <a:xfrm>
            <a:off x="2076325" y="1777028"/>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一</a:t>
            </a:r>
            <a:endParaRPr lang="zh-CN" altLang="en-US" sz="2000" b="1" dirty="0">
              <a:solidFill>
                <a:schemeClr val="bg1"/>
              </a:solidFill>
              <a:latin typeface="微软雅黑" pitchFamily="34" charset="-122"/>
              <a:ea typeface="微软雅黑" pitchFamily="34" charset="-122"/>
            </a:endParaRPr>
          </a:p>
        </p:txBody>
      </p:sp>
      <p:sp>
        <p:nvSpPr>
          <p:cNvPr id="5" name="矩形 4"/>
          <p:cNvSpPr/>
          <p:nvPr/>
        </p:nvSpPr>
        <p:spPr>
          <a:xfrm>
            <a:off x="4066284" y="1874307"/>
            <a:ext cx="6045273"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完善正确处理新形势下人民内部矛盾有效机制</a:t>
            </a:r>
          </a:p>
        </p:txBody>
      </p:sp>
      <p:sp>
        <p:nvSpPr>
          <p:cNvPr id="6" name="矩形 5"/>
          <p:cNvSpPr/>
          <p:nvPr/>
        </p:nvSpPr>
        <p:spPr>
          <a:xfrm>
            <a:off x="2076325" y="2569116"/>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二</a:t>
            </a:r>
            <a:endParaRPr lang="zh-CN" altLang="en-US" sz="2000" b="1" dirty="0">
              <a:solidFill>
                <a:schemeClr val="bg1"/>
              </a:solidFill>
              <a:latin typeface="微软雅黑" pitchFamily="34" charset="-122"/>
              <a:ea typeface="微软雅黑" pitchFamily="34" charset="-122"/>
            </a:endParaRPr>
          </a:p>
        </p:txBody>
      </p:sp>
      <p:sp>
        <p:nvSpPr>
          <p:cNvPr id="7" name="矩形 6"/>
          <p:cNvSpPr/>
          <p:nvPr/>
        </p:nvSpPr>
        <p:spPr>
          <a:xfrm>
            <a:off x="4066284" y="2666395"/>
            <a:ext cx="6474716" cy="400110"/>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完善社会治安防控体系</a:t>
            </a:r>
          </a:p>
        </p:txBody>
      </p:sp>
      <p:sp>
        <p:nvSpPr>
          <p:cNvPr id="8" name="矩形 7"/>
          <p:cNvSpPr/>
          <p:nvPr/>
        </p:nvSpPr>
        <p:spPr>
          <a:xfrm>
            <a:off x="2076325" y="3361204"/>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三</a:t>
            </a:r>
            <a:endParaRPr lang="zh-CN" altLang="en-US" sz="2000" b="1" dirty="0">
              <a:solidFill>
                <a:schemeClr val="bg1"/>
              </a:solidFill>
              <a:latin typeface="微软雅黑" pitchFamily="34" charset="-122"/>
              <a:ea typeface="微软雅黑" pitchFamily="34" charset="-122"/>
            </a:endParaRPr>
          </a:p>
        </p:txBody>
      </p:sp>
      <p:sp>
        <p:nvSpPr>
          <p:cNvPr id="9" name="矩形 8"/>
          <p:cNvSpPr/>
          <p:nvPr/>
        </p:nvSpPr>
        <p:spPr>
          <a:xfrm>
            <a:off x="4066284" y="3458483"/>
            <a:ext cx="6360416" cy="707886"/>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健全公共安全体制机制。完善和落实安全生产责任和管理制度，建立公共安全隐患排查和安全预防控制体系</a:t>
            </a:r>
          </a:p>
        </p:txBody>
      </p:sp>
      <p:sp>
        <p:nvSpPr>
          <p:cNvPr id="10" name="矩形 9"/>
          <p:cNvSpPr/>
          <p:nvPr/>
        </p:nvSpPr>
        <p:spPr>
          <a:xfrm>
            <a:off x="2076325" y="4153292"/>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四</a:t>
            </a:r>
            <a:endParaRPr lang="zh-CN" altLang="en-US" sz="2000" b="1" dirty="0">
              <a:solidFill>
                <a:schemeClr val="bg1"/>
              </a:solidFill>
              <a:latin typeface="微软雅黑" pitchFamily="34" charset="-122"/>
              <a:ea typeface="微软雅黑" pitchFamily="34" charset="-122"/>
            </a:endParaRPr>
          </a:p>
        </p:txBody>
      </p:sp>
      <p:sp>
        <p:nvSpPr>
          <p:cNvPr id="11" name="矩形 10"/>
          <p:cNvSpPr/>
          <p:nvPr/>
        </p:nvSpPr>
        <p:spPr>
          <a:xfrm>
            <a:off x="4066284" y="4250571"/>
            <a:ext cx="6347716" cy="707886"/>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构建基层社会治理新格局，完善群众参与基层社会治理的制度化渠道</a:t>
            </a:r>
          </a:p>
        </p:txBody>
      </p:sp>
      <p:sp>
        <p:nvSpPr>
          <p:cNvPr id="12" name="矩形 11"/>
          <p:cNvSpPr/>
          <p:nvPr/>
        </p:nvSpPr>
        <p:spPr>
          <a:xfrm>
            <a:off x="2063625" y="4953392"/>
            <a:ext cx="1840732" cy="533113"/>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微软雅黑" pitchFamily="34" charset="-122"/>
                <a:ea typeface="微软雅黑" pitchFamily="34" charset="-122"/>
              </a:rPr>
              <a:t>五</a:t>
            </a:r>
            <a:endParaRPr lang="zh-CN" altLang="en-US" sz="2000" b="1" dirty="0">
              <a:solidFill>
                <a:schemeClr val="bg1"/>
              </a:solidFill>
              <a:latin typeface="微软雅黑" pitchFamily="34" charset="-122"/>
              <a:ea typeface="微软雅黑" pitchFamily="34" charset="-122"/>
            </a:endParaRPr>
          </a:p>
        </p:txBody>
      </p:sp>
      <p:sp>
        <p:nvSpPr>
          <p:cNvPr id="13" name="矩形 12"/>
          <p:cNvSpPr/>
          <p:nvPr/>
        </p:nvSpPr>
        <p:spPr>
          <a:xfrm>
            <a:off x="4053584" y="5050671"/>
            <a:ext cx="6614416" cy="707886"/>
          </a:xfrm>
          <a:prstGeom prst="rect">
            <a:avLst/>
          </a:prstGeom>
        </p:spPr>
        <p:txBody>
          <a:bodyPr wrap="square">
            <a:spAutoFit/>
          </a:bodyPr>
          <a:lstStyle/>
          <a:p>
            <a:pPr algn="ctr"/>
            <a:r>
              <a:rPr lang="zh-CN" altLang="en-US" sz="2000" dirty="0" smtClean="0">
                <a:solidFill>
                  <a:srgbClr val="920000"/>
                </a:solidFill>
                <a:latin typeface="微软雅黑" pitchFamily="34" charset="-122"/>
                <a:ea typeface="微软雅黑" pitchFamily="34" charset="-122"/>
              </a:rPr>
              <a:t>完善国家安全体系，坚持总体国家安全观，统筹发展和安全，坚持人民安全、政治安全、国家利益至上有机统一</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par>
                          <p:cTn id="8" fill="hold">
                            <p:stCondLst>
                              <p:cond delay="750"/>
                            </p:stCondLst>
                            <p:childTnLst>
                              <p:par>
                                <p:cTn id="9" presetID="53"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750"/>
                                        <p:tgtEl>
                                          <p:spTgt spid="5"/>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750"/>
                                        <p:tgtEl>
                                          <p:spTgt spid="7"/>
                                        </p:tgtEl>
                                      </p:cBhvr>
                                    </p:animEffect>
                                  </p:childTnLst>
                                </p:cTn>
                              </p:par>
                            </p:childTnLst>
                          </p:cTn>
                        </p:par>
                        <p:par>
                          <p:cTn id="28" fill="hold">
                            <p:stCondLst>
                              <p:cond delay="3250"/>
                            </p:stCondLst>
                            <p:childTnLst>
                              <p:par>
                                <p:cTn id="29" presetID="53"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750"/>
                            </p:stCondLst>
                            <p:childTnLst>
                              <p:par>
                                <p:cTn id="35" presetID="2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4500"/>
                            </p:stCondLst>
                            <p:childTnLst>
                              <p:par>
                                <p:cTn id="39" presetID="53"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750"/>
                                        <p:tgtEl>
                                          <p:spTgt spid="11"/>
                                        </p:tgtEl>
                                      </p:cBhvr>
                                    </p:animEffect>
                                  </p:childTnLst>
                                </p:cTn>
                              </p:par>
                            </p:childTnLst>
                          </p:cTn>
                        </p:par>
                        <p:par>
                          <p:cTn id="48" fill="hold">
                            <p:stCondLst>
                              <p:cond delay="5750"/>
                            </p:stCondLst>
                            <p:childTnLst>
                              <p:par>
                                <p:cTn id="49" presetID="53"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625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6" grpId="0" animBg="1"/>
      <p:bldP spid="7" grpId="0"/>
      <p:bldP spid="8" grpId="0" animBg="1"/>
      <p:bldP spid="9" grpId="0"/>
      <p:bldP spid="10" grpId="0" animBg="1"/>
      <p:bldP spid="11" grpId="0"/>
      <p:bldP spid="12" grpId="0" animBg="1"/>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十、坚持和完善中国特色社会主义法治体系，提高党依法治国、依法执政能力</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1702389"/>
          </a:xfrm>
          <a:prstGeom prst="rect">
            <a:avLst/>
          </a:prstGeom>
          <a:noFill/>
          <a:ln>
            <a:noFill/>
          </a:ln>
        </p:spPr>
        <p:txBody>
          <a:bodyPr wrap="square" rtlCol="0">
            <a:spAutoFit/>
          </a:bodyPr>
          <a:lstStyle/>
          <a:p>
            <a:pPr defTabSz="914400">
              <a:lnSpc>
                <a:spcPct val="150000"/>
              </a:lnSpc>
            </a:pPr>
            <a:r>
              <a:rPr lang="zh-CN" altLang="en-US" b="1" dirty="0" smtClean="0"/>
              <a:t>社会治理是国家治理的重要方面。必须加强和创新社会治理，完善党委领导、政府负责、民主协商、社会协同、公众参与、法治保障、科技支撑的社会治理体系，建设人人有责、人人尽责、人人享有的社会治理共同体，确保人民安居乐业、社会安定有序，建设更高水平的平安中国。</a:t>
            </a:r>
            <a:endParaRPr lang="zh-CN" altLang="en-US" b="1" dirty="0">
              <a:latin typeface="微软雅黑" pitchFamily="34" charset="-122"/>
              <a:ea typeface="微软雅黑"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71C4582-0197-4C95-8777-A3244F1E706F}"/>
              </a:ext>
            </a:extLst>
          </p:cNvPr>
          <p:cNvGrpSpPr/>
          <p:nvPr/>
        </p:nvGrpSpPr>
        <p:grpSpPr>
          <a:xfrm>
            <a:off x="1921756" y="1228610"/>
            <a:ext cx="9165344" cy="4369524"/>
            <a:chOff x="2099556" y="1584210"/>
            <a:chExt cx="7992888" cy="4369524"/>
          </a:xfrm>
        </p:grpSpPr>
        <p:grpSp>
          <p:nvGrpSpPr>
            <p:cNvPr id="3" name="熊猫PPT彼岸天：ID 8661124库_组合 34">
              <a:extLst>
                <a:ext uri="{FF2B5EF4-FFF2-40B4-BE49-F238E27FC236}">
                  <a16:creationId xmlns:a16="http://schemas.microsoft.com/office/drawing/2014/main" id="{E18E36ED-A117-40A3-96E1-ACBE71D43EAA}"/>
                </a:ext>
              </a:extLst>
            </p:cNvPr>
            <p:cNvGrpSpPr/>
            <p:nvPr>
              <p:custDataLst>
                <p:tags r:id="rId1"/>
              </p:custDataLst>
            </p:nvPr>
          </p:nvGrpSpPr>
          <p:grpSpPr>
            <a:xfrm>
              <a:off x="2099556" y="4248506"/>
              <a:ext cx="7992888" cy="923250"/>
              <a:chOff x="2099556" y="4059517"/>
              <a:chExt cx="7992888" cy="923250"/>
            </a:xfrm>
          </p:grpSpPr>
          <p:grpSp>
            <p:nvGrpSpPr>
              <p:cNvPr id="23" name="Group 31">
                <a:extLst>
                  <a:ext uri="{FF2B5EF4-FFF2-40B4-BE49-F238E27FC236}">
                    <a16:creationId xmlns:a16="http://schemas.microsoft.com/office/drawing/2014/main" id="{2B437996-3110-4F51-887E-38D27227F00F}"/>
                  </a:ext>
                </a:extLst>
              </p:cNvPr>
              <p:cNvGrpSpPr>
                <a:grpSpLocks/>
              </p:cNvGrpSpPr>
              <p:nvPr/>
            </p:nvGrpSpPr>
            <p:grpSpPr bwMode="auto">
              <a:xfrm>
                <a:off x="2099556" y="4059517"/>
                <a:ext cx="2009323" cy="562462"/>
                <a:chOff x="816" y="2304"/>
                <a:chExt cx="1440" cy="448"/>
              </a:xfrm>
            </p:grpSpPr>
            <p:sp>
              <p:nvSpPr>
                <p:cNvPr id="26" name="Freeform: Shape 32">
                  <a:extLst>
                    <a:ext uri="{FF2B5EF4-FFF2-40B4-BE49-F238E27FC236}">
                      <a16:creationId xmlns:a16="http://schemas.microsoft.com/office/drawing/2014/main" id="{25A0D542-2BF0-4BC5-B1E7-24B22AA6B14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Rectangle 33">
                  <a:extLst>
                    <a:ext uri="{FF2B5EF4-FFF2-40B4-BE49-F238E27FC236}">
                      <a16:creationId xmlns:a16="http://schemas.microsoft.com/office/drawing/2014/main" id="{F493B0FA-EDD8-47C2-9B40-17312E35C5D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三</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4" name="Straight Connector 42">
                <a:extLst>
                  <a:ext uri="{FF2B5EF4-FFF2-40B4-BE49-F238E27FC236}">
                    <a16:creationId xmlns:a16="http://schemas.microsoft.com/office/drawing/2014/main" id="{28B31D01-9E83-4990-BDC8-169D4DD85990}"/>
                  </a:ext>
                </a:extLst>
              </p:cNvPr>
              <p:cNvSpPr>
                <a:spLocks/>
              </p:cNvSpPr>
              <p:nvPr/>
            </p:nvSpPr>
            <p:spPr bwMode="auto">
              <a:xfrm>
                <a:off x="3165278" y="4982767"/>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5" name="TextBox 44">
                <a:extLst>
                  <a:ext uri="{FF2B5EF4-FFF2-40B4-BE49-F238E27FC236}">
                    <a16:creationId xmlns:a16="http://schemas.microsoft.com/office/drawing/2014/main" id="{351B6A50-C3A6-4037-A9D7-B60460518BCB}"/>
                  </a:ext>
                </a:extLst>
              </p:cNvPr>
              <p:cNvSpPr txBox="1">
                <a:spLocks/>
              </p:cNvSpPr>
              <p:nvPr/>
            </p:nvSpPr>
            <p:spPr bwMode="auto">
              <a:xfrm>
                <a:off x="4186406" y="4065511"/>
                <a:ext cx="3978921" cy="403703"/>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健全生态保护和修复制度</a:t>
                </a:r>
              </a:p>
            </p:txBody>
          </p:sp>
        </p:grpSp>
        <p:grpSp>
          <p:nvGrpSpPr>
            <p:cNvPr id="4" name="PA_库_组合 35">
              <a:extLst>
                <a:ext uri="{FF2B5EF4-FFF2-40B4-BE49-F238E27FC236}">
                  <a16:creationId xmlns:a16="http://schemas.microsoft.com/office/drawing/2014/main" id="{F058AB40-6CB7-4BC4-8062-732729475EE7}"/>
                </a:ext>
              </a:extLst>
            </p:cNvPr>
            <p:cNvGrpSpPr/>
            <p:nvPr>
              <p:custDataLst>
                <p:tags r:id="rId2"/>
              </p:custDataLst>
            </p:nvPr>
          </p:nvGrpSpPr>
          <p:grpSpPr>
            <a:xfrm>
              <a:off x="2099556" y="5391272"/>
              <a:ext cx="5500927" cy="562462"/>
              <a:chOff x="2099556" y="5391664"/>
              <a:chExt cx="5500927" cy="562462"/>
            </a:xfrm>
          </p:grpSpPr>
          <p:grpSp>
            <p:nvGrpSpPr>
              <p:cNvPr id="19" name="Group 34">
                <a:extLst>
                  <a:ext uri="{FF2B5EF4-FFF2-40B4-BE49-F238E27FC236}">
                    <a16:creationId xmlns:a16="http://schemas.microsoft.com/office/drawing/2014/main" id="{538C534C-4DBE-495A-A979-A2C3DA1A9957}"/>
                  </a:ext>
                </a:extLst>
              </p:cNvPr>
              <p:cNvGrpSpPr>
                <a:grpSpLocks/>
              </p:cNvGrpSpPr>
              <p:nvPr/>
            </p:nvGrpSpPr>
            <p:grpSpPr bwMode="auto">
              <a:xfrm>
                <a:off x="2099556" y="5391664"/>
                <a:ext cx="2009323" cy="562462"/>
                <a:chOff x="816" y="2304"/>
                <a:chExt cx="1440" cy="448"/>
              </a:xfrm>
            </p:grpSpPr>
            <p:sp>
              <p:nvSpPr>
                <p:cNvPr id="21" name="Freeform: Shape 35">
                  <a:extLst>
                    <a:ext uri="{FF2B5EF4-FFF2-40B4-BE49-F238E27FC236}">
                      <a16:creationId xmlns:a16="http://schemas.microsoft.com/office/drawing/2014/main" id="{6897D2C7-8AB2-40CD-81A5-D37AE155B8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2" name="Rectangle 36">
                  <a:extLst>
                    <a:ext uri="{FF2B5EF4-FFF2-40B4-BE49-F238E27FC236}">
                      <a16:creationId xmlns:a16="http://schemas.microsoft.com/office/drawing/2014/main" id="{7331F576-683C-4AA0-BA92-A1A4F53F649C}"/>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四</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0" name="TextBox 59">
                <a:extLst>
                  <a:ext uri="{FF2B5EF4-FFF2-40B4-BE49-F238E27FC236}">
                    <a16:creationId xmlns:a16="http://schemas.microsoft.com/office/drawing/2014/main" id="{389B7CE0-68B2-4A79-B6D2-7C7B6E711C73}"/>
                  </a:ext>
                </a:extLst>
              </p:cNvPr>
              <p:cNvSpPr txBox="1">
                <a:spLocks/>
              </p:cNvSpPr>
              <p:nvPr/>
            </p:nvSpPr>
            <p:spPr bwMode="auto">
              <a:xfrm>
                <a:off x="4208557" y="5474092"/>
                <a:ext cx="3391926" cy="406400"/>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严明生态环境保护责任制度</a:t>
                </a:r>
              </a:p>
            </p:txBody>
          </p:sp>
        </p:grpSp>
        <p:grpSp>
          <p:nvGrpSpPr>
            <p:cNvPr id="5" name="熊猫PPT彼岸天：ID 8661124库_组合 33">
              <a:extLst>
                <a:ext uri="{FF2B5EF4-FFF2-40B4-BE49-F238E27FC236}">
                  <a16:creationId xmlns:a16="http://schemas.microsoft.com/office/drawing/2014/main" id="{6756276E-A6B0-4F1C-AF65-71C1E7B69B20}"/>
                </a:ext>
              </a:extLst>
            </p:cNvPr>
            <p:cNvGrpSpPr/>
            <p:nvPr>
              <p:custDataLst>
                <p:tags r:id="rId3"/>
              </p:custDataLst>
            </p:nvPr>
          </p:nvGrpSpPr>
          <p:grpSpPr>
            <a:xfrm>
              <a:off x="2099556" y="2916357"/>
              <a:ext cx="7992888" cy="949154"/>
              <a:chOff x="2099556" y="2727368"/>
              <a:chExt cx="7992888" cy="949154"/>
            </a:xfrm>
          </p:grpSpPr>
          <p:grpSp>
            <p:nvGrpSpPr>
              <p:cNvPr id="14" name="Group 28">
                <a:extLst>
                  <a:ext uri="{FF2B5EF4-FFF2-40B4-BE49-F238E27FC236}">
                    <a16:creationId xmlns:a16="http://schemas.microsoft.com/office/drawing/2014/main" id="{42776EB6-0D73-42AA-BE28-814EBA436182}"/>
                  </a:ext>
                </a:extLst>
              </p:cNvPr>
              <p:cNvGrpSpPr>
                <a:grpSpLocks/>
              </p:cNvGrpSpPr>
              <p:nvPr/>
            </p:nvGrpSpPr>
            <p:grpSpPr bwMode="auto">
              <a:xfrm>
                <a:off x="2099556" y="2727368"/>
                <a:ext cx="2009323" cy="562462"/>
                <a:chOff x="816" y="2304"/>
                <a:chExt cx="1440" cy="448"/>
              </a:xfrm>
            </p:grpSpPr>
            <p:sp>
              <p:nvSpPr>
                <p:cNvPr id="17" name="Freeform: Shape 29">
                  <a:extLst>
                    <a:ext uri="{FF2B5EF4-FFF2-40B4-BE49-F238E27FC236}">
                      <a16:creationId xmlns:a16="http://schemas.microsoft.com/office/drawing/2014/main" id="{D5603BCB-5BAB-447F-BA6D-6206F20872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8" name="Rectangle 30">
                  <a:extLst>
                    <a:ext uri="{FF2B5EF4-FFF2-40B4-BE49-F238E27FC236}">
                      <a16:creationId xmlns:a16="http://schemas.microsoft.com/office/drawing/2014/main" id="{4F865735-C91A-44D6-971E-E84BE7BD61B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二</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5" name="Straight Connector 41">
                <a:extLst>
                  <a:ext uri="{FF2B5EF4-FFF2-40B4-BE49-F238E27FC236}">
                    <a16:creationId xmlns:a16="http://schemas.microsoft.com/office/drawing/2014/main" id="{6CCB26C7-A3E0-431D-A9AE-DE8265E98BB5}"/>
                  </a:ext>
                </a:extLst>
              </p:cNvPr>
              <p:cNvSpPr>
                <a:spLocks/>
              </p:cNvSpPr>
              <p:nvPr/>
            </p:nvSpPr>
            <p:spPr bwMode="auto">
              <a:xfrm>
                <a:off x="3165278" y="3676522"/>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6" name="TextBox 62">
                <a:extLst>
                  <a:ext uri="{FF2B5EF4-FFF2-40B4-BE49-F238E27FC236}">
                    <a16:creationId xmlns:a16="http://schemas.microsoft.com/office/drawing/2014/main" id="{607E5E2D-B9F1-4F2B-9885-F31774E18B11}"/>
                  </a:ext>
                </a:extLst>
              </p:cNvPr>
              <p:cNvSpPr txBox="1">
                <a:spLocks/>
              </p:cNvSpPr>
              <p:nvPr/>
            </p:nvSpPr>
            <p:spPr bwMode="auto">
              <a:xfrm>
                <a:off x="4341462" y="2842867"/>
                <a:ext cx="3857092" cy="384443"/>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全面建立资源高效利用制度</a:t>
                </a:r>
              </a:p>
            </p:txBody>
          </p:sp>
        </p:grpSp>
        <p:grpSp>
          <p:nvGrpSpPr>
            <p:cNvPr id="6" name="熊猫PPT彼岸天：ID 8661124库_组合 1">
              <a:extLst>
                <a:ext uri="{FF2B5EF4-FFF2-40B4-BE49-F238E27FC236}">
                  <a16:creationId xmlns:a16="http://schemas.microsoft.com/office/drawing/2014/main" id="{4527644C-F2F7-480C-AEBF-F14B7DF52DE4}"/>
                </a:ext>
              </a:extLst>
            </p:cNvPr>
            <p:cNvGrpSpPr/>
            <p:nvPr>
              <p:custDataLst>
                <p:tags r:id="rId4"/>
              </p:custDataLst>
            </p:nvPr>
          </p:nvGrpSpPr>
          <p:grpSpPr>
            <a:xfrm>
              <a:off x="2099556" y="1584210"/>
              <a:ext cx="7992888" cy="830739"/>
              <a:chOff x="2099556" y="1395221"/>
              <a:chExt cx="7992888" cy="830739"/>
            </a:xfrm>
          </p:grpSpPr>
          <p:grpSp>
            <p:nvGrpSpPr>
              <p:cNvPr id="7" name="Group 25">
                <a:extLst>
                  <a:ext uri="{FF2B5EF4-FFF2-40B4-BE49-F238E27FC236}">
                    <a16:creationId xmlns:a16="http://schemas.microsoft.com/office/drawing/2014/main" id="{C12F9774-A343-4E09-9649-6473E52564B9}"/>
                  </a:ext>
                </a:extLst>
              </p:cNvPr>
              <p:cNvGrpSpPr>
                <a:grpSpLocks/>
              </p:cNvGrpSpPr>
              <p:nvPr/>
            </p:nvGrpSpPr>
            <p:grpSpPr bwMode="auto">
              <a:xfrm>
                <a:off x="2099556" y="1395221"/>
                <a:ext cx="2009323" cy="562462"/>
                <a:chOff x="816" y="2304"/>
                <a:chExt cx="1440" cy="448"/>
              </a:xfrm>
            </p:grpSpPr>
            <p:sp>
              <p:nvSpPr>
                <p:cNvPr id="12" name="Freeform: Shape 26">
                  <a:extLst>
                    <a:ext uri="{FF2B5EF4-FFF2-40B4-BE49-F238E27FC236}">
                      <a16:creationId xmlns:a16="http://schemas.microsoft.com/office/drawing/2014/main" id="{076F64AA-7861-48BA-B3A0-3698A50E651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3" name="Rectangle 27">
                  <a:extLst>
                    <a:ext uri="{FF2B5EF4-FFF2-40B4-BE49-F238E27FC236}">
                      <a16:creationId xmlns:a16="http://schemas.microsoft.com/office/drawing/2014/main" id="{B53CA0FA-CDE8-4900-8538-2EBFF8BD83D1}"/>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一</a:t>
                  </a:r>
                  <a:endParaRPr lang="en-US" sz="2400" b="1" dirty="0">
                    <a:solidFill>
                      <a:schemeClr val="bg1"/>
                    </a:solidFill>
                    <a:latin typeface="微软雅黑" panose="020B0503020204020204" pitchFamily="34" charset="-122"/>
                    <a:ea typeface="微软雅黑" panose="020B0503020204020204" pitchFamily="34" charset="-122"/>
                  </a:endParaRPr>
                </a:p>
              </p:txBody>
            </p:sp>
          </p:grpSp>
          <p:sp>
            <p:nvSpPr>
              <p:cNvPr id="8" name="Straight Connector 40">
                <a:extLst>
                  <a:ext uri="{FF2B5EF4-FFF2-40B4-BE49-F238E27FC236}">
                    <a16:creationId xmlns:a16="http://schemas.microsoft.com/office/drawing/2014/main" id="{0DD91EB5-E3F8-43D4-926C-FF8895D0F33E}"/>
                  </a:ext>
                </a:extLst>
              </p:cNvPr>
              <p:cNvSpPr>
                <a:spLocks/>
              </p:cNvSpPr>
              <p:nvPr/>
            </p:nvSpPr>
            <p:spPr bwMode="auto">
              <a:xfrm>
                <a:off x="3165278" y="2225960"/>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9" name="Group 64">
                <a:extLst>
                  <a:ext uri="{FF2B5EF4-FFF2-40B4-BE49-F238E27FC236}">
                    <a16:creationId xmlns:a16="http://schemas.microsoft.com/office/drawing/2014/main" id="{CA8F5421-1819-4389-9C23-C3B4003C7EC5}"/>
                  </a:ext>
                </a:extLst>
              </p:cNvPr>
              <p:cNvGrpSpPr/>
              <p:nvPr/>
            </p:nvGrpSpPr>
            <p:grpSpPr>
              <a:xfrm>
                <a:off x="4131030" y="1447755"/>
                <a:ext cx="4433012" cy="407956"/>
                <a:chOff x="7292199" y="2062944"/>
                <a:chExt cx="4433012" cy="407956"/>
              </a:xfrm>
            </p:grpSpPr>
            <p:sp>
              <p:nvSpPr>
                <p:cNvPr id="10" name="TextBox 65">
                  <a:extLst>
                    <a:ext uri="{FF2B5EF4-FFF2-40B4-BE49-F238E27FC236}">
                      <a16:creationId xmlns:a16="http://schemas.microsoft.com/office/drawing/2014/main" id="{55489318-F63D-4E0C-ACA3-B7C34915F2A6}"/>
                    </a:ext>
                  </a:extLst>
                </p:cNvPr>
                <p:cNvSpPr txBox="1">
                  <a:spLocks/>
                </p:cNvSpPr>
                <p:nvPr/>
              </p:nvSpPr>
              <p:spPr bwMode="auto">
                <a:xfrm>
                  <a:off x="7402953" y="2062944"/>
                  <a:ext cx="4322258" cy="407956"/>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实行最严格的生态环境保护制度</a:t>
                  </a:r>
                </a:p>
              </p:txBody>
            </p:sp>
            <p:sp>
              <p:nvSpPr>
                <p:cNvPr id="11" name="TextBox 66">
                  <a:extLst>
                    <a:ext uri="{FF2B5EF4-FFF2-40B4-BE49-F238E27FC236}">
                      <a16:creationId xmlns:a16="http://schemas.microsoft.com/office/drawing/2014/main" id="{79E55E51-65B6-48BD-8E87-1880D3F6D66B}"/>
                    </a:ext>
                  </a:extLst>
                </p:cNvPr>
                <p:cNvSpPr txBox="1">
                  <a:spLocks/>
                </p:cNvSpPr>
                <p:nvPr/>
              </p:nvSpPr>
              <p:spPr bwMode="auto">
                <a:xfrm>
                  <a:off x="7292199" y="2125988"/>
                  <a:ext cx="3902515" cy="325346"/>
                </a:xfrm>
                <a:prstGeom prst="rect">
                  <a:avLst/>
                </a:prstGeom>
                <a:noFill/>
                <a:extLst/>
              </p:spPr>
              <p:txBody>
                <a:bodyPr wrap="square" lIns="216000" tIns="46800" rIns="90000" bIns="46800">
                  <a:normAutofit/>
                </a:bodyPr>
                <a:lstStyle/>
                <a:p>
                  <a:pPr algn="l" latinLnBrk="0">
                    <a:lnSpc>
                      <a:spcPct val="120000"/>
                    </a:lnSpc>
                  </a:pPr>
                  <a:endParaRPr lang="zh-CN" altLang="en-US" sz="10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十一、坚持和完善党对人民军队的绝对领导制度，确保人民军队忠实履行新时代使命任务</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2122376"/>
          </a:xfrm>
          <a:prstGeom prst="rect">
            <a:avLst/>
          </a:prstGeom>
          <a:noFill/>
          <a:ln>
            <a:noFill/>
          </a:ln>
        </p:spPr>
        <p:txBody>
          <a:bodyPr wrap="square" rtlCol="0">
            <a:spAutoFit/>
          </a:bodyPr>
          <a:lstStyle/>
          <a:p>
            <a:pPr>
              <a:lnSpc>
                <a:spcPct val="150000"/>
              </a:lnSpc>
            </a:pPr>
            <a:r>
              <a:rPr lang="zh-CN" altLang="en-US" b="1" dirty="0" smtClean="0"/>
              <a:t>人民军队是中国特色社会主义的坚强柱石，党对人民军队的绝对领导是人民军队的建军之本、强军之魂。必须牢固确立习近平强军思想在国防和军队建设中的指导地位，巩固和拓展深化国防和军队改革成果，构建中国特色社会主义军事政策制度体系，全面推进国防和军队现代化，确保实现党在新时代的强军目标，把人民军队全面建成世界一流军队，永葆人民军队的性质、宗旨、本色。</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2"/>
          <p:cNvSpPr>
            <a:spLocks/>
          </p:cNvSpPr>
          <p:nvPr/>
        </p:nvSpPr>
        <p:spPr bwMode="auto">
          <a:xfrm>
            <a:off x="1049338" y="784225"/>
            <a:ext cx="10558462"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8" name="圆角矩形 14"/>
          <p:cNvSpPr>
            <a:spLocks noChangeArrowheads="1"/>
          </p:cNvSpPr>
          <p:nvPr/>
        </p:nvSpPr>
        <p:spPr bwMode="auto">
          <a:xfrm>
            <a:off x="3073400" y="1343025"/>
            <a:ext cx="820738" cy="6223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a:solidFill>
                  <a:srgbClr val="FFFFFF"/>
                </a:solidFill>
                <a:latin typeface="微软雅黑" pitchFamily="34" charset="-122"/>
                <a:ea typeface="微软雅黑" pitchFamily="34" charset="-122"/>
              </a:rPr>
              <a:t>01</a:t>
            </a:r>
          </a:p>
        </p:txBody>
      </p:sp>
      <p:sp>
        <p:nvSpPr>
          <p:cNvPr id="9" name="圆角矩形 16"/>
          <p:cNvSpPr>
            <a:spLocks noChangeArrowheads="1"/>
          </p:cNvSpPr>
          <p:nvPr/>
        </p:nvSpPr>
        <p:spPr bwMode="auto">
          <a:xfrm>
            <a:off x="3048000" y="2867025"/>
            <a:ext cx="820738" cy="5969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a:solidFill>
                  <a:srgbClr val="FFFFFF"/>
                </a:solidFill>
                <a:latin typeface="微软雅黑" pitchFamily="34" charset="-122"/>
                <a:ea typeface="微软雅黑" pitchFamily="34" charset="-122"/>
              </a:rPr>
              <a:t>02</a:t>
            </a:r>
          </a:p>
        </p:txBody>
      </p:sp>
      <p:sp>
        <p:nvSpPr>
          <p:cNvPr id="10" name="圆角矩形 18"/>
          <p:cNvSpPr>
            <a:spLocks noChangeArrowheads="1"/>
          </p:cNvSpPr>
          <p:nvPr/>
        </p:nvSpPr>
        <p:spPr bwMode="auto">
          <a:xfrm>
            <a:off x="3060700" y="4259263"/>
            <a:ext cx="820738" cy="59848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dirty="0">
                <a:solidFill>
                  <a:srgbClr val="FFFFFF"/>
                </a:solidFill>
                <a:latin typeface="微软雅黑" pitchFamily="34" charset="-122"/>
                <a:ea typeface="微软雅黑" pitchFamily="34" charset="-122"/>
              </a:rPr>
              <a:t>03</a:t>
            </a:r>
          </a:p>
        </p:txBody>
      </p:sp>
      <p:sp>
        <p:nvSpPr>
          <p:cNvPr id="11" name="矩形 20"/>
          <p:cNvSpPr>
            <a:spLocks noChangeArrowheads="1"/>
          </p:cNvSpPr>
          <p:nvPr/>
        </p:nvSpPr>
        <p:spPr bwMode="auto">
          <a:xfrm>
            <a:off x="4254500" y="1385888"/>
            <a:ext cx="6692900" cy="461962"/>
          </a:xfrm>
          <a:prstGeom prst="rect">
            <a:avLst/>
          </a:prstGeom>
          <a:noFill/>
          <a:ln w="9525" cap="flat" algn="ctr">
            <a:noFill/>
            <a:prstDash val="solid"/>
            <a:miter lim="800000"/>
            <a:headEnd type="none" w="med" len="med"/>
            <a:tailEnd type="none" w="med" len="med"/>
          </a:ln>
          <a:effectLst/>
        </p:spPr>
        <p:txBody>
          <a:bodyPr/>
          <a:lstStyle/>
          <a:p>
            <a:pPr algn="ctr"/>
            <a:r>
              <a:rPr lang="zh-CN" altLang="en-US" sz="2400" dirty="0" smtClean="0">
                <a:solidFill>
                  <a:srgbClr val="920000"/>
                </a:solidFill>
                <a:latin typeface="微软雅黑" pitchFamily="34" charset="-122"/>
                <a:ea typeface="微软雅黑" pitchFamily="34" charset="-122"/>
              </a:rPr>
              <a:t>坚持人民军队最高领导权和指挥权属于党中央</a:t>
            </a:r>
          </a:p>
        </p:txBody>
      </p:sp>
      <p:sp>
        <p:nvSpPr>
          <p:cNvPr id="12" name="矩形 21"/>
          <p:cNvSpPr>
            <a:spLocks noChangeArrowheads="1"/>
          </p:cNvSpPr>
          <p:nvPr/>
        </p:nvSpPr>
        <p:spPr bwMode="auto">
          <a:xfrm>
            <a:off x="4254500" y="2806700"/>
            <a:ext cx="5327650" cy="830263"/>
          </a:xfrm>
          <a:prstGeom prst="rect">
            <a:avLst/>
          </a:prstGeom>
          <a:noFill/>
          <a:ln w="9525" cap="flat" algn="ctr">
            <a:noFill/>
            <a:prstDash val="solid"/>
            <a:miter lim="800000"/>
            <a:headEnd type="none" w="med" len="med"/>
            <a:tailEnd type="none" w="med" len="med"/>
          </a:ln>
          <a:effectLst/>
        </p:spPr>
        <p:txBody>
          <a:bodyPr/>
          <a:lstStyle/>
          <a:p>
            <a:pPr algn="ctr"/>
            <a:r>
              <a:rPr lang="zh-CN" altLang="en-US" sz="2400" dirty="0" smtClean="0">
                <a:solidFill>
                  <a:srgbClr val="920000"/>
                </a:solidFill>
                <a:latin typeface="微软雅黑" pitchFamily="34" charset="-122"/>
                <a:ea typeface="微软雅黑" pitchFamily="34" charset="-122"/>
              </a:rPr>
              <a:t>健全人民军队党的建设制度体系</a:t>
            </a:r>
          </a:p>
        </p:txBody>
      </p:sp>
      <p:sp>
        <p:nvSpPr>
          <p:cNvPr id="13" name="矩形 22"/>
          <p:cNvSpPr>
            <a:spLocks noChangeArrowheads="1"/>
          </p:cNvSpPr>
          <p:nvPr/>
        </p:nvSpPr>
        <p:spPr bwMode="auto">
          <a:xfrm>
            <a:off x="4305300" y="4308475"/>
            <a:ext cx="6870700" cy="461963"/>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把党对人民军队的绝对领导贯彻到军队建设各领域全过程</a:t>
            </a:r>
          </a:p>
        </p:txBody>
      </p:sp>
      <p:sp>
        <p:nvSpPr>
          <p:cNvPr id="14" name="椭圆 23"/>
          <p:cNvSpPr>
            <a:spLocks noChangeArrowheads="1"/>
          </p:cNvSpPr>
          <p:nvPr/>
        </p:nvSpPr>
        <p:spPr bwMode="auto">
          <a:xfrm>
            <a:off x="1247775" y="968375"/>
            <a:ext cx="1230313" cy="1230313"/>
          </a:xfrm>
          <a:prstGeom prst="ellipse">
            <a:avLst/>
          </a:prstGeom>
          <a:solidFill>
            <a:srgbClr val="C00000"/>
          </a:solidFill>
          <a:ln w="28575" cap="flat" algn="ctr">
            <a:noFill/>
            <a:prstDash val="solid"/>
            <a:round/>
            <a:headEnd type="none" w="med" len="med"/>
            <a:tailEnd type="none" w="med" len="med"/>
          </a:ln>
          <a:effectLst/>
        </p:spPr>
        <p:txBody>
          <a:bodyPr anchor="ctr"/>
          <a:lstStyle/>
          <a:p>
            <a:pPr algn="ctr">
              <a:buFontTx/>
              <a:buNone/>
            </a:pPr>
            <a:endParaRPr lang="zh-CN" altLang="en-US" sz="3200" b="1">
              <a:solidFill>
                <a:srgbClr val="FFFFFF"/>
              </a:solidFill>
              <a:latin typeface="微软雅黑" pitchFamily="34" charset="-122"/>
              <a:ea typeface="微软雅黑" pitchFamily="34" charset="-122"/>
            </a:endParaRPr>
          </a:p>
        </p:txBody>
      </p:sp>
      <p:sp>
        <p:nvSpPr>
          <p:cNvPr id="15" name="Freeform 29"/>
          <p:cNvSpPr>
            <a:spLocks/>
          </p:cNvSpPr>
          <p:nvPr/>
        </p:nvSpPr>
        <p:spPr bwMode="auto">
          <a:xfrm>
            <a:off x="1525588" y="1228725"/>
            <a:ext cx="742950" cy="663575"/>
          </a:xfrm>
          <a:custGeom>
            <a:avLst/>
            <a:gdLst/>
            <a:ahLst/>
            <a:cxnLst>
              <a:cxn ang="0">
                <a:pos x="803" y="15"/>
              </a:cxn>
              <a:cxn ang="0">
                <a:pos x="1253" y="1067"/>
              </a:cxn>
              <a:cxn ang="0">
                <a:pos x="728" y="540"/>
              </a:cxn>
              <a:cxn ang="0">
                <a:pos x="928" y="339"/>
              </a:cxn>
              <a:cxn ang="0">
                <a:pos x="803" y="215"/>
              </a:cxn>
              <a:cxn ang="0">
                <a:pos x="549" y="267"/>
              </a:cxn>
              <a:cxn ang="0">
                <a:pos x="150" y="666"/>
              </a:cxn>
              <a:cxn ang="0">
                <a:pos x="376" y="890"/>
              </a:cxn>
              <a:cxn ang="0">
                <a:pos x="527" y="741"/>
              </a:cxn>
              <a:cxn ang="0">
                <a:pos x="1052" y="1266"/>
              </a:cxn>
              <a:cxn ang="0">
                <a:pos x="176" y="1090"/>
              </a:cxn>
              <a:cxn ang="0">
                <a:pos x="49" y="1217"/>
              </a:cxn>
              <a:cxn ang="0">
                <a:pos x="159" y="1357"/>
              </a:cxn>
              <a:cxn ang="0">
                <a:pos x="144" y="1371"/>
              </a:cxn>
              <a:cxn ang="0">
                <a:pos x="122" y="1367"/>
              </a:cxn>
              <a:cxn ang="0">
                <a:pos x="0" y="1494"/>
              </a:cxn>
              <a:cxn ang="0">
                <a:pos x="123" y="1616"/>
              </a:cxn>
              <a:cxn ang="0">
                <a:pos x="249" y="1493"/>
              </a:cxn>
              <a:cxn ang="0">
                <a:pos x="245" y="1470"/>
              </a:cxn>
              <a:cxn ang="0">
                <a:pos x="265" y="1451"/>
              </a:cxn>
              <a:cxn ang="0">
                <a:pos x="1255" y="1467"/>
              </a:cxn>
              <a:cxn ang="0">
                <a:pos x="1402" y="1615"/>
              </a:cxn>
              <a:cxn ang="0">
                <a:pos x="1603" y="1416"/>
              </a:cxn>
              <a:cxn ang="0">
                <a:pos x="1455" y="1267"/>
              </a:cxn>
              <a:cxn ang="0">
                <a:pos x="803" y="15"/>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E699"/>
          </a:solidFill>
          <a:ln w="9525" cap="flat" algn="ctr">
            <a:noFill/>
            <a:prstDash val="solid"/>
            <a:round/>
            <a:headEnd type="none" w="med" len="med"/>
            <a:tailEnd type="none" w="med" len="med"/>
          </a:ln>
          <a:effectLst/>
        </p:spPr>
        <p:txBody>
          <a:bodyPr/>
          <a:lstStyle/>
          <a:p>
            <a:pPr>
              <a:buFontTx/>
              <a:buNone/>
            </a:pPr>
            <a:endParaRPr lang="zh-CN" altLang="zh-CN">
              <a:latin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499"/>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499"/>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499"/>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1"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1"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right)">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1"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righ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8" grpId="0" animBg="1"/>
      <p:bldP spid="8" grpId="1" animBg="1" autoUpdateAnimBg="0"/>
      <p:bldP spid="9" grpId="0" animBg="1"/>
      <p:bldP spid="9" grpId="1" animBg="1" autoUpdateAnimBg="0"/>
      <p:bldP spid="10" grpId="0" animBg="1"/>
      <p:bldP spid="10" grpId="1" animBg="1" autoUpdateAnimBg="0"/>
      <p:bldP spid="11" grpId="0" animBg="1"/>
      <p:bldP spid="11" grpId="1" autoUpdateAnimBg="0"/>
      <p:bldP spid="12" grpId="0" animBg="1"/>
      <p:bldP spid="12" grpId="1" autoUpdateAnimBg="0"/>
      <p:bldP spid="13" grpId="0" animBg="1"/>
      <p:bldP spid="13" grpId="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十二、坚持和完善“一国两制”制度体系，推进祖国和平统一</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2122376"/>
          </a:xfrm>
          <a:prstGeom prst="rect">
            <a:avLst/>
          </a:prstGeom>
          <a:noFill/>
          <a:ln>
            <a:noFill/>
          </a:ln>
        </p:spPr>
        <p:txBody>
          <a:bodyPr wrap="square" rtlCol="0">
            <a:spAutoFit/>
          </a:bodyPr>
          <a:lstStyle/>
          <a:p>
            <a:pPr defTabSz="914400">
              <a:lnSpc>
                <a:spcPct val="150000"/>
              </a:lnSpc>
            </a:pPr>
            <a:r>
              <a:rPr lang="en-US" altLang="en-US" b="1" dirty="0" smtClean="0"/>
              <a:t>“</a:t>
            </a:r>
            <a:r>
              <a:rPr lang="zh-CN" altLang="en-US" b="1" dirty="0" smtClean="0"/>
              <a:t>一国两制</a:t>
            </a:r>
            <a:r>
              <a:rPr lang="en-US" altLang="en-US" b="1" dirty="0" smtClean="0"/>
              <a:t>”</a:t>
            </a:r>
            <a:r>
              <a:rPr lang="zh-CN" altLang="en-US" b="1" dirty="0" smtClean="0"/>
              <a:t>是党领导人民实现祖国和平统一的一项重要制度，是中国特色社会主义的一个伟大创举。必须坚持</a:t>
            </a:r>
            <a:r>
              <a:rPr lang="en-US" altLang="en-US" b="1" dirty="0" smtClean="0"/>
              <a:t>“</a:t>
            </a:r>
            <a:r>
              <a:rPr lang="zh-CN" altLang="en-US" b="1" dirty="0" smtClean="0"/>
              <a:t>一国</a:t>
            </a:r>
            <a:r>
              <a:rPr lang="en-US" altLang="en-US" b="1" dirty="0" smtClean="0"/>
              <a:t>”</a:t>
            </a:r>
            <a:r>
              <a:rPr lang="zh-CN" altLang="en-US" b="1" dirty="0" smtClean="0"/>
              <a:t>是实行</a:t>
            </a:r>
            <a:r>
              <a:rPr lang="en-US" altLang="en-US" b="1" dirty="0" smtClean="0"/>
              <a:t>“</a:t>
            </a:r>
            <a:r>
              <a:rPr lang="zh-CN" altLang="en-US" b="1" dirty="0" smtClean="0"/>
              <a:t>两制</a:t>
            </a:r>
            <a:r>
              <a:rPr lang="en-US" altLang="en-US" b="1" dirty="0" smtClean="0"/>
              <a:t>”</a:t>
            </a:r>
            <a:r>
              <a:rPr lang="zh-CN" altLang="en-US" b="1" dirty="0" smtClean="0"/>
              <a:t>的前提和基础，</a:t>
            </a:r>
            <a:r>
              <a:rPr lang="en-US" altLang="en-US" b="1" dirty="0" smtClean="0"/>
              <a:t>“</a:t>
            </a:r>
            <a:r>
              <a:rPr lang="zh-CN" altLang="en-US" b="1" dirty="0" smtClean="0"/>
              <a:t>两制</a:t>
            </a:r>
            <a:r>
              <a:rPr lang="en-US" altLang="en-US" b="1" dirty="0" smtClean="0"/>
              <a:t>”</a:t>
            </a:r>
            <a:r>
              <a:rPr lang="zh-CN" altLang="en-US" b="1" dirty="0" smtClean="0"/>
              <a:t>从属和派生于</a:t>
            </a:r>
            <a:r>
              <a:rPr lang="en-US" altLang="en-US" b="1" dirty="0" smtClean="0"/>
              <a:t>“</a:t>
            </a:r>
            <a:r>
              <a:rPr lang="zh-CN" altLang="en-US" b="1" dirty="0" smtClean="0"/>
              <a:t>一国</a:t>
            </a:r>
            <a:r>
              <a:rPr lang="en-US" altLang="en-US" b="1" dirty="0" smtClean="0"/>
              <a:t>”</a:t>
            </a:r>
            <a:r>
              <a:rPr lang="zh-CN" altLang="en-US" b="1" dirty="0" smtClean="0"/>
              <a:t>并统一于</a:t>
            </a:r>
            <a:r>
              <a:rPr lang="en-US" altLang="en-US" b="1" dirty="0" smtClean="0"/>
              <a:t>“</a:t>
            </a:r>
            <a:r>
              <a:rPr lang="zh-CN" altLang="en-US" b="1" dirty="0" smtClean="0"/>
              <a:t>一国</a:t>
            </a:r>
            <a:r>
              <a:rPr lang="en-US" altLang="en-US" b="1" dirty="0" smtClean="0"/>
              <a:t>”</a:t>
            </a:r>
            <a:r>
              <a:rPr lang="zh-CN" altLang="en-US" b="1" dirty="0" smtClean="0"/>
              <a:t>之内。严格依照宪法和基本法对香港特别行政区、澳门特别行政区实行管治，坚定维护国家主权、安全、发展利益，维护香港、澳门长期繁荣稳定，绝不容忍任何挑战</a:t>
            </a:r>
            <a:r>
              <a:rPr lang="en-US" altLang="en-US" b="1" dirty="0" smtClean="0"/>
              <a:t>“</a:t>
            </a:r>
            <a:r>
              <a:rPr lang="zh-CN" altLang="en-US" b="1" dirty="0" smtClean="0"/>
              <a:t>一国两制</a:t>
            </a:r>
            <a:r>
              <a:rPr lang="en-US" altLang="en-US" b="1" dirty="0" smtClean="0"/>
              <a:t>”</a:t>
            </a:r>
            <a:r>
              <a:rPr lang="zh-CN" altLang="en-US" b="1" dirty="0" smtClean="0"/>
              <a:t>底线的行为，绝不容忍任何分裂国家的行为。</a:t>
            </a:r>
            <a:endParaRPr lang="zh-CN" alt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剪去对角的矩形 2"/>
          <p:cNvSpPr>
            <a:spLocks/>
          </p:cNvSpPr>
          <p:nvPr/>
        </p:nvSpPr>
        <p:spPr bwMode="auto">
          <a:xfrm>
            <a:off x="1049338" y="784225"/>
            <a:ext cx="10558462"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4" name="圆角矩形 14"/>
          <p:cNvSpPr>
            <a:spLocks noChangeArrowheads="1"/>
          </p:cNvSpPr>
          <p:nvPr/>
        </p:nvSpPr>
        <p:spPr bwMode="auto">
          <a:xfrm>
            <a:off x="3073400" y="1343025"/>
            <a:ext cx="820738" cy="6223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a:solidFill>
                  <a:srgbClr val="FFFFFF"/>
                </a:solidFill>
                <a:latin typeface="微软雅黑" pitchFamily="34" charset="-122"/>
                <a:ea typeface="微软雅黑" pitchFamily="34" charset="-122"/>
              </a:rPr>
              <a:t>01</a:t>
            </a:r>
          </a:p>
        </p:txBody>
      </p:sp>
      <p:sp>
        <p:nvSpPr>
          <p:cNvPr id="5" name="圆角矩形 16"/>
          <p:cNvSpPr>
            <a:spLocks noChangeArrowheads="1"/>
          </p:cNvSpPr>
          <p:nvPr/>
        </p:nvSpPr>
        <p:spPr bwMode="auto">
          <a:xfrm>
            <a:off x="3048000" y="2867025"/>
            <a:ext cx="820738" cy="5969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a:solidFill>
                  <a:srgbClr val="FFFFFF"/>
                </a:solidFill>
                <a:latin typeface="微软雅黑" pitchFamily="34" charset="-122"/>
                <a:ea typeface="微软雅黑" pitchFamily="34" charset="-122"/>
              </a:rPr>
              <a:t>02</a:t>
            </a:r>
          </a:p>
        </p:txBody>
      </p:sp>
      <p:sp>
        <p:nvSpPr>
          <p:cNvPr id="6" name="圆角矩形 18"/>
          <p:cNvSpPr>
            <a:spLocks noChangeArrowheads="1"/>
          </p:cNvSpPr>
          <p:nvPr/>
        </p:nvSpPr>
        <p:spPr bwMode="auto">
          <a:xfrm>
            <a:off x="3060700" y="4259263"/>
            <a:ext cx="820738" cy="59848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dirty="0">
                <a:solidFill>
                  <a:srgbClr val="FFFFFF"/>
                </a:solidFill>
                <a:latin typeface="微软雅黑" pitchFamily="34" charset="-122"/>
                <a:ea typeface="微软雅黑" pitchFamily="34" charset="-122"/>
              </a:rPr>
              <a:t>03</a:t>
            </a:r>
          </a:p>
        </p:txBody>
      </p:sp>
      <p:sp>
        <p:nvSpPr>
          <p:cNvPr id="7" name="矩形 20"/>
          <p:cNvSpPr>
            <a:spLocks noChangeArrowheads="1"/>
          </p:cNvSpPr>
          <p:nvPr/>
        </p:nvSpPr>
        <p:spPr bwMode="auto">
          <a:xfrm>
            <a:off x="4254500" y="1385888"/>
            <a:ext cx="6997700" cy="461962"/>
          </a:xfrm>
          <a:prstGeom prst="rect">
            <a:avLst/>
          </a:prstGeom>
          <a:noFill/>
          <a:ln w="9525" cap="flat" algn="ctr">
            <a:noFill/>
            <a:prstDash val="solid"/>
            <a:miter lim="800000"/>
            <a:headEnd type="none" w="med" len="med"/>
            <a:tailEnd type="none" w="med" len="med"/>
          </a:ln>
          <a:effectLst/>
        </p:spPr>
        <p:txBody>
          <a:bodyPr/>
          <a:lstStyle/>
          <a:p>
            <a:pPr algn="ctr"/>
            <a:r>
              <a:rPr lang="zh-CN" altLang="en-US" sz="2400" dirty="0" smtClean="0">
                <a:solidFill>
                  <a:srgbClr val="920000"/>
                </a:solidFill>
                <a:latin typeface="微软雅黑" pitchFamily="34" charset="-122"/>
                <a:ea typeface="微软雅黑" pitchFamily="34" charset="-122"/>
              </a:rPr>
              <a:t>全面准确贯彻</a:t>
            </a:r>
            <a:r>
              <a:rPr lang="en-US" altLang="en-US" sz="2400" dirty="0" smtClean="0">
                <a:solidFill>
                  <a:srgbClr val="920000"/>
                </a:solidFill>
                <a:latin typeface="微软雅黑" pitchFamily="34" charset="-122"/>
                <a:ea typeface="微软雅黑" pitchFamily="34" charset="-122"/>
              </a:rPr>
              <a:t>“</a:t>
            </a:r>
            <a:r>
              <a:rPr lang="zh-CN" altLang="en-US" sz="2400" dirty="0" smtClean="0">
                <a:solidFill>
                  <a:srgbClr val="920000"/>
                </a:solidFill>
                <a:latin typeface="微软雅黑" pitchFamily="34" charset="-122"/>
                <a:ea typeface="微软雅黑" pitchFamily="34" charset="-122"/>
              </a:rPr>
              <a:t>一国两制</a:t>
            </a:r>
            <a:r>
              <a:rPr lang="en-US" altLang="en-US" sz="2400" dirty="0" smtClean="0">
                <a:solidFill>
                  <a:srgbClr val="920000"/>
                </a:solidFill>
                <a:latin typeface="微软雅黑" pitchFamily="34" charset="-122"/>
                <a:ea typeface="微软雅黑" pitchFamily="34" charset="-122"/>
              </a:rPr>
              <a:t>”</a:t>
            </a:r>
            <a:r>
              <a:rPr lang="zh-CN" altLang="en-US" sz="2400" dirty="0" smtClean="0">
                <a:solidFill>
                  <a:srgbClr val="920000"/>
                </a:solidFill>
                <a:latin typeface="微软雅黑" pitchFamily="34" charset="-122"/>
                <a:ea typeface="微软雅黑" pitchFamily="34" charset="-122"/>
              </a:rPr>
              <a:t>、</a:t>
            </a:r>
            <a:r>
              <a:rPr lang="en-US" altLang="en-US" sz="2400" dirty="0" smtClean="0">
                <a:solidFill>
                  <a:srgbClr val="920000"/>
                </a:solidFill>
                <a:latin typeface="微软雅黑" pitchFamily="34" charset="-122"/>
                <a:ea typeface="微软雅黑" pitchFamily="34" charset="-122"/>
              </a:rPr>
              <a:t>“</a:t>
            </a:r>
            <a:r>
              <a:rPr lang="zh-CN" altLang="en-US" sz="2400" dirty="0" smtClean="0">
                <a:solidFill>
                  <a:srgbClr val="920000"/>
                </a:solidFill>
                <a:latin typeface="微软雅黑" pitchFamily="34" charset="-122"/>
                <a:ea typeface="微软雅黑" pitchFamily="34" charset="-122"/>
              </a:rPr>
              <a:t>港人治港</a:t>
            </a:r>
            <a:r>
              <a:rPr lang="en-US" altLang="en-US" sz="2400" dirty="0" smtClean="0">
                <a:solidFill>
                  <a:srgbClr val="920000"/>
                </a:solidFill>
                <a:latin typeface="微软雅黑" pitchFamily="34" charset="-122"/>
                <a:ea typeface="微软雅黑" pitchFamily="34" charset="-122"/>
              </a:rPr>
              <a:t>”</a:t>
            </a:r>
            <a:r>
              <a:rPr lang="zh-CN" altLang="en-US" sz="2400" dirty="0" smtClean="0">
                <a:solidFill>
                  <a:srgbClr val="920000"/>
                </a:solidFill>
                <a:latin typeface="微软雅黑" pitchFamily="34" charset="-122"/>
                <a:ea typeface="微软雅黑" pitchFamily="34" charset="-122"/>
              </a:rPr>
              <a:t>、</a:t>
            </a:r>
            <a:r>
              <a:rPr lang="en-US" altLang="en-US" sz="2400" dirty="0" smtClean="0">
                <a:solidFill>
                  <a:srgbClr val="920000"/>
                </a:solidFill>
                <a:latin typeface="微软雅黑" pitchFamily="34" charset="-122"/>
                <a:ea typeface="微软雅黑" pitchFamily="34" charset="-122"/>
              </a:rPr>
              <a:t>“</a:t>
            </a:r>
            <a:r>
              <a:rPr lang="zh-CN" altLang="en-US" sz="2400" dirty="0" smtClean="0">
                <a:solidFill>
                  <a:srgbClr val="920000"/>
                </a:solidFill>
                <a:latin typeface="微软雅黑" pitchFamily="34" charset="-122"/>
                <a:ea typeface="微软雅黑" pitchFamily="34" charset="-122"/>
              </a:rPr>
              <a:t>澳人治澳</a:t>
            </a:r>
            <a:r>
              <a:rPr lang="en-US" altLang="en-US" sz="2400" dirty="0" smtClean="0">
                <a:solidFill>
                  <a:srgbClr val="920000"/>
                </a:solidFill>
                <a:latin typeface="微软雅黑" pitchFamily="34" charset="-122"/>
                <a:ea typeface="微软雅黑" pitchFamily="34" charset="-122"/>
              </a:rPr>
              <a:t>”</a:t>
            </a:r>
            <a:r>
              <a:rPr lang="zh-CN" altLang="en-US" sz="2400" dirty="0" smtClean="0">
                <a:solidFill>
                  <a:srgbClr val="920000"/>
                </a:solidFill>
                <a:latin typeface="微软雅黑" pitchFamily="34" charset="-122"/>
                <a:ea typeface="微软雅黑" pitchFamily="34" charset="-122"/>
              </a:rPr>
              <a:t>、高度自治的方针</a:t>
            </a:r>
          </a:p>
        </p:txBody>
      </p:sp>
      <p:sp>
        <p:nvSpPr>
          <p:cNvPr id="8" name="矩形 21"/>
          <p:cNvSpPr>
            <a:spLocks noChangeArrowheads="1"/>
          </p:cNvSpPr>
          <p:nvPr/>
        </p:nvSpPr>
        <p:spPr bwMode="auto">
          <a:xfrm>
            <a:off x="4254500" y="2806700"/>
            <a:ext cx="5327650" cy="830263"/>
          </a:xfrm>
          <a:prstGeom prst="rect">
            <a:avLst/>
          </a:prstGeom>
          <a:noFill/>
          <a:ln w="9525" cap="flat" algn="ctr">
            <a:noFill/>
            <a:prstDash val="solid"/>
            <a:miter lim="800000"/>
            <a:headEnd type="none" w="med" len="med"/>
            <a:tailEnd type="none" w="med" len="med"/>
          </a:ln>
          <a:effectLst/>
        </p:spPr>
        <p:txBody>
          <a:bodyPr/>
          <a:lstStyle/>
          <a:p>
            <a:pPr algn="ctr"/>
            <a:r>
              <a:rPr lang="zh-CN" altLang="en-US" sz="2400" dirty="0" smtClean="0">
                <a:solidFill>
                  <a:srgbClr val="920000"/>
                </a:solidFill>
                <a:latin typeface="微软雅黑" pitchFamily="34" charset="-122"/>
                <a:ea typeface="微软雅黑" pitchFamily="34" charset="-122"/>
              </a:rPr>
              <a:t>健全中央依照宪法和基本法对特别行政区行使全面管治权的制度</a:t>
            </a:r>
          </a:p>
        </p:txBody>
      </p:sp>
      <p:sp>
        <p:nvSpPr>
          <p:cNvPr id="9" name="矩形 22"/>
          <p:cNvSpPr>
            <a:spLocks noChangeArrowheads="1"/>
          </p:cNvSpPr>
          <p:nvPr/>
        </p:nvSpPr>
        <p:spPr bwMode="auto">
          <a:xfrm>
            <a:off x="4305300" y="4308475"/>
            <a:ext cx="6870700" cy="461963"/>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坚定推进祖国和平统一进程，解决台湾问题、实现祖国完全统一，是全体中华儿女共同愿望，是中华民族根本利益所在</a:t>
            </a:r>
          </a:p>
        </p:txBody>
      </p:sp>
      <p:sp>
        <p:nvSpPr>
          <p:cNvPr id="10" name="椭圆 23"/>
          <p:cNvSpPr>
            <a:spLocks noChangeArrowheads="1"/>
          </p:cNvSpPr>
          <p:nvPr/>
        </p:nvSpPr>
        <p:spPr bwMode="auto">
          <a:xfrm>
            <a:off x="1247775" y="968375"/>
            <a:ext cx="1230313" cy="1230313"/>
          </a:xfrm>
          <a:prstGeom prst="ellipse">
            <a:avLst/>
          </a:prstGeom>
          <a:solidFill>
            <a:srgbClr val="C00000"/>
          </a:solidFill>
          <a:ln w="28575" cap="flat" algn="ctr">
            <a:noFill/>
            <a:prstDash val="solid"/>
            <a:round/>
            <a:headEnd type="none" w="med" len="med"/>
            <a:tailEnd type="none" w="med" len="med"/>
          </a:ln>
          <a:effectLst/>
        </p:spPr>
        <p:txBody>
          <a:bodyPr anchor="ctr"/>
          <a:lstStyle/>
          <a:p>
            <a:pPr algn="ctr">
              <a:buFontTx/>
              <a:buNone/>
            </a:pPr>
            <a:endParaRPr lang="zh-CN" altLang="en-US" sz="3200" b="1">
              <a:solidFill>
                <a:srgbClr val="FFFFFF"/>
              </a:solidFill>
              <a:latin typeface="微软雅黑" pitchFamily="34" charset="-122"/>
              <a:ea typeface="微软雅黑" pitchFamily="34" charset="-122"/>
            </a:endParaRPr>
          </a:p>
        </p:txBody>
      </p:sp>
      <p:sp>
        <p:nvSpPr>
          <p:cNvPr id="11" name="Freeform 29"/>
          <p:cNvSpPr>
            <a:spLocks/>
          </p:cNvSpPr>
          <p:nvPr/>
        </p:nvSpPr>
        <p:spPr bwMode="auto">
          <a:xfrm>
            <a:off x="1525588" y="1228725"/>
            <a:ext cx="742950" cy="663575"/>
          </a:xfrm>
          <a:custGeom>
            <a:avLst/>
            <a:gdLst/>
            <a:ahLst/>
            <a:cxnLst>
              <a:cxn ang="0">
                <a:pos x="803" y="15"/>
              </a:cxn>
              <a:cxn ang="0">
                <a:pos x="1253" y="1067"/>
              </a:cxn>
              <a:cxn ang="0">
                <a:pos x="728" y="540"/>
              </a:cxn>
              <a:cxn ang="0">
                <a:pos x="928" y="339"/>
              </a:cxn>
              <a:cxn ang="0">
                <a:pos x="803" y="215"/>
              </a:cxn>
              <a:cxn ang="0">
                <a:pos x="549" y="267"/>
              </a:cxn>
              <a:cxn ang="0">
                <a:pos x="150" y="666"/>
              </a:cxn>
              <a:cxn ang="0">
                <a:pos x="376" y="890"/>
              </a:cxn>
              <a:cxn ang="0">
                <a:pos x="527" y="741"/>
              </a:cxn>
              <a:cxn ang="0">
                <a:pos x="1052" y="1266"/>
              </a:cxn>
              <a:cxn ang="0">
                <a:pos x="176" y="1090"/>
              </a:cxn>
              <a:cxn ang="0">
                <a:pos x="49" y="1217"/>
              </a:cxn>
              <a:cxn ang="0">
                <a:pos x="159" y="1357"/>
              </a:cxn>
              <a:cxn ang="0">
                <a:pos x="144" y="1371"/>
              </a:cxn>
              <a:cxn ang="0">
                <a:pos x="122" y="1367"/>
              </a:cxn>
              <a:cxn ang="0">
                <a:pos x="0" y="1494"/>
              </a:cxn>
              <a:cxn ang="0">
                <a:pos x="123" y="1616"/>
              </a:cxn>
              <a:cxn ang="0">
                <a:pos x="249" y="1493"/>
              </a:cxn>
              <a:cxn ang="0">
                <a:pos x="245" y="1470"/>
              </a:cxn>
              <a:cxn ang="0">
                <a:pos x="265" y="1451"/>
              </a:cxn>
              <a:cxn ang="0">
                <a:pos x="1255" y="1467"/>
              </a:cxn>
              <a:cxn ang="0">
                <a:pos x="1402" y="1615"/>
              </a:cxn>
              <a:cxn ang="0">
                <a:pos x="1603" y="1416"/>
              </a:cxn>
              <a:cxn ang="0">
                <a:pos x="1455" y="1267"/>
              </a:cxn>
              <a:cxn ang="0">
                <a:pos x="803" y="15"/>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E699"/>
          </a:solidFill>
          <a:ln w="9525" cap="flat" algn="ctr">
            <a:noFill/>
            <a:prstDash val="solid"/>
            <a:round/>
            <a:headEnd type="none" w="med" len="med"/>
            <a:tailEnd type="none" w="med" len="med"/>
          </a:ln>
          <a:effectLst/>
        </p:spPr>
        <p:txBody>
          <a:bodyPr/>
          <a:lstStyle/>
          <a:p>
            <a:pPr>
              <a:buFontTx/>
              <a:buNone/>
            </a:pPr>
            <a:endParaRPr lang="zh-CN" altLang="zh-CN">
              <a:latin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499"/>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499"/>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499"/>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1"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1"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1"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p:bldP spid="4" grpId="1" animBg="1" autoUpdateAnimBg="0"/>
      <p:bldP spid="5" grpId="0" animBg="1"/>
      <p:bldP spid="5" grpId="1" animBg="1" autoUpdateAnimBg="0"/>
      <p:bldP spid="6" grpId="0" animBg="1"/>
      <p:bldP spid="6" grpId="1" animBg="1" autoUpdateAnimBg="0"/>
      <p:bldP spid="7" grpId="0" animBg="1"/>
      <p:bldP spid="7" grpId="1" autoUpdateAnimBg="0"/>
      <p:bldP spid="8" grpId="0" animBg="1"/>
      <p:bldP spid="8" grpId="1" autoUpdateAnimBg="0"/>
      <p:bldP spid="9" grpId="0" animBg="1"/>
      <p:bldP spid="9" grpId="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十三、坚持和完善独立自主的和平外交政策，推动构建人类命运共同体</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1291379"/>
          </a:xfrm>
          <a:prstGeom prst="rect">
            <a:avLst/>
          </a:prstGeom>
          <a:noFill/>
          <a:ln>
            <a:noFill/>
          </a:ln>
        </p:spPr>
        <p:txBody>
          <a:bodyPr wrap="square" rtlCol="0">
            <a:spAutoFit/>
          </a:bodyPr>
          <a:lstStyle/>
          <a:p>
            <a:pPr>
              <a:lnSpc>
                <a:spcPct val="150000"/>
              </a:lnSpc>
            </a:pPr>
            <a:r>
              <a:rPr lang="zh-CN" altLang="en-US" b="1" dirty="0" smtClean="0"/>
              <a:t>         推动党和国家事业发展需要和平国际环境和良好外部条件。必须统筹国内国际两个大局，高举和平、发展、合作、共赢旗帜，坚定不移维护国家主权、安全、发展利益，坚定不移维护世界和平、促进共同发展。</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71C4582-0197-4C95-8777-A3244F1E706F}"/>
              </a:ext>
            </a:extLst>
          </p:cNvPr>
          <p:cNvGrpSpPr/>
          <p:nvPr/>
        </p:nvGrpSpPr>
        <p:grpSpPr>
          <a:xfrm>
            <a:off x="1921756" y="1228610"/>
            <a:ext cx="9165344" cy="4369524"/>
            <a:chOff x="2099556" y="1584210"/>
            <a:chExt cx="7992888" cy="4369524"/>
          </a:xfrm>
        </p:grpSpPr>
        <p:grpSp>
          <p:nvGrpSpPr>
            <p:cNvPr id="3" name="熊猫PPT彼岸天：ID 8661124库_组合 34">
              <a:extLst>
                <a:ext uri="{FF2B5EF4-FFF2-40B4-BE49-F238E27FC236}">
                  <a16:creationId xmlns:a16="http://schemas.microsoft.com/office/drawing/2014/main" id="{E18E36ED-A117-40A3-96E1-ACBE71D43EAA}"/>
                </a:ext>
              </a:extLst>
            </p:cNvPr>
            <p:cNvGrpSpPr/>
            <p:nvPr>
              <p:custDataLst>
                <p:tags r:id="rId1"/>
              </p:custDataLst>
            </p:nvPr>
          </p:nvGrpSpPr>
          <p:grpSpPr>
            <a:xfrm>
              <a:off x="2099556" y="4248506"/>
              <a:ext cx="7992888" cy="923250"/>
              <a:chOff x="2099556" y="4059517"/>
              <a:chExt cx="7992888" cy="923250"/>
            </a:xfrm>
          </p:grpSpPr>
          <p:grpSp>
            <p:nvGrpSpPr>
              <p:cNvPr id="23" name="Group 31">
                <a:extLst>
                  <a:ext uri="{FF2B5EF4-FFF2-40B4-BE49-F238E27FC236}">
                    <a16:creationId xmlns:a16="http://schemas.microsoft.com/office/drawing/2014/main" id="{2B437996-3110-4F51-887E-38D27227F00F}"/>
                  </a:ext>
                </a:extLst>
              </p:cNvPr>
              <p:cNvGrpSpPr>
                <a:grpSpLocks/>
              </p:cNvGrpSpPr>
              <p:nvPr/>
            </p:nvGrpSpPr>
            <p:grpSpPr bwMode="auto">
              <a:xfrm>
                <a:off x="2099556" y="4059517"/>
                <a:ext cx="2009323" cy="562462"/>
                <a:chOff x="816" y="2304"/>
                <a:chExt cx="1440" cy="448"/>
              </a:xfrm>
            </p:grpSpPr>
            <p:sp>
              <p:nvSpPr>
                <p:cNvPr id="26" name="Freeform: Shape 32">
                  <a:extLst>
                    <a:ext uri="{FF2B5EF4-FFF2-40B4-BE49-F238E27FC236}">
                      <a16:creationId xmlns:a16="http://schemas.microsoft.com/office/drawing/2014/main" id="{25A0D542-2BF0-4BC5-B1E7-24B22AA6B14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Rectangle 33">
                  <a:extLst>
                    <a:ext uri="{FF2B5EF4-FFF2-40B4-BE49-F238E27FC236}">
                      <a16:creationId xmlns:a16="http://schemas.microsoft.com/office/drawing/2014/main" id="{F493B0FA-EDD8-47C2-9B40-17312E35C5D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三</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4" name="Straight Connector 42">
                <a:extLst>
                  <a:ext uri="{FF2B5EF4-FFF2-40B4-BE49-F238E27FC236}">
                    <a16:creationId xmlns:a16="http://schemas.microsoft.com/office/drawing/2014/main" id="{28B31D01-9E83-4990-BDC8-169D4DD85990}"/>
                  </a:ext>
                </a:extLst>
              </p:cNvPr>
              <p:cNvSpPr>
                <a:spLocks/>
              </p:cNvSpPr>
              <p:nvPr/>
            </p:nvSpPr>
            <p:spPr bwMode="auto">
              <a:xfrm>
                <a:off x="3165278" y="4982767"/>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5" name="TextBox 44">
                <a:extLst>
                  <a:ext uri="{FF2B5EF4-FFF2-40B4-BE49-F238E27FC236}">
                    <a16:creationId xmlns:a16="http://schemas.microsoft.com/office/drawing/2014/main" id="{351B6A50-C3A6-4037-A9D7-B60460518BCB}"/>
                  </a:ext>
                </a:extLst>
              </p:cNvPr>
              <p:cNvSpPr txBox="1">
                <a:spLocks/>
              </p:cNvSpPr>
              <p:nvPr/>
            </p:nvSpPr>
            <p:spPr bwMode="auto">
              <a:xfrm>
                <a:off x="4186406" y="4065511"/>
                <a:ext cx="3978921" cy="403703"/>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推进合作共赢的开放体系建设</a:t>
                </a:r>
              </a:p>
            </p:txBody>
          </p:sp>
        </p:grpSp>
        <p:grpSp>
          <p:nvGrpSpPr>
            <p:cNvPr id="4" name="PA_库_组合 35">
              <a:extLst>
                <a:ext uri="{FF2B5EF4-FFF2-40B4-BE49-F238E27FC236}">
                  <a16:creationId xmlns:a16="http://schemas.microsoft.com/office/drawing/2014/main" id="{F058AB40-6CB7-4BC4-8062-732729475EE7}"/>
                </a:ext>
              </a:extLst>
            </p:cNvPr>
            <p:cNvGrpSpPr/>
            <p:nvPr>
              <p:custDataLst>
                <p:tags r:id="rId2"/>
              </p:custDataLst>
            </p:nvPr>
          </p:nvGrpSpPr>
          <p:grpSpPr>
            <a:xfrm>
              <a:off x="2099556" y="5391272"/>
              <a:ext cx="5500927" cy="562462"/>
              <a:chOff x="2099556" y="5391664"/>
              <a:chExt cx="5500927" cy="562462"/>
            </a:xfrm>
          </p:grpSpPr>
          <p:grpSp>
            <p:nvGrpSpPr>
              <p:cNvPr id="19" name="Group 34">
                <a:extLst>
                  <a:ext uri="{FF2B5EF4-FFF2-40B4-BE49-F238E27FC236}">
                    <a16:creationId xmlns:a16="http://schemas.microsoft.com/office/drawing/2014/main" id="{538C534C-4DBE-495A-A979-A2C3DA1A9957}"/>
                  </a:ext>
                </a:extLst>
              </p:cNvPr>
              <p:cNvGrpSpPr>
                <a:grpSpLocks/>
              </p:cNvGrpSpPr>
              <p:nvPr/>
            </p:nvGrpSpPr>
            <p:grpSpPr bwMode="auto">
              <a:xfrm>
                <a:off x="2099556" y="5391664"/>
                <a:ext cx="2009323" cy="562462"/>
                <a:chOff x="816" y="2304"/>
                <a:chExt cx="1440" cy="448"/>
              </a:xfrm>
            </p:grpSpPr>
            <p:sp>
              <p:nvSpPr>
                <p:cNvPr id="21" name="Freeform: Shape 35">
                  <a:extLst>
                    <a:ext uri="{FF2B5EF4-FFF2-40B4-BE49-F238E27FC236}">
                      <a16:creationId xmlns:a16="http://schemas.microsoft.com/office/drawing/2014/main" id="{6897D2C7-8AB2-40CD-81A5-D37AE155B8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2" name="Rectangle 36">
                  <a:extLst>
                    <a:ext uri="{FF2B5EF4-FFF2-40B4-BE49-F238E27FC236}">
                      <a16:creationId xmlns:a16="http://schemas.microsoft.com/office/drawing/2014/main" id="{7331F576-683C-4AA0-BA92-A1A4F53F649C}"/>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四</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0" name="TextBox 59">
                <a:extLst>
                  <a:ext uri="{FF2B5EF4-FFF2-40B4-BE49-F238E27FC236}">
                    <a16:creationId xmlns:a16="http://schemas.microsoft.com/office/drawing/2014/main" id="{389B7CE0-68B2-4A79-B6D2-7C7B6E711C73}"/>
                  </a:ext>
                </a:extLst>
              </p:cNvPr>
              <p:cNvSpPr txBox="1">
                <a:spLocks/>
              </p:cNvSpPr>
              <p:nvPr/>
            </p:nvSpPr>
            <p:spPr bwMode="auto">
              <a:xfrm>
                <a:off x="4208557" y="5474092"/>
                <a:ext cx="3391926" cy="406400"/>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积极参与全球治理体系改革和建设</a:t>
                </a:r>
              </a:p>
            </p:txBody>
          </p:sp>
        </p:grpSp>
        <p:grpSp>
          <p:nvGrpSpPr>
            <p:cNvPr id="5" name="熊猫PPT彼岸天：ID 8661124库_组合 33">
              <a:extLst>
                <a:ext uri="{FF2B5EF4-FFF2-40B4-BE49-F238E27FC236}">
                  <a16:creationId xmlns:a16="http://schemas.microsoft.com/office/drawing/2014/main" id="{6756276E-A6B0-4F1C-AF65-71C1E7B69B20}"/>
                </a:ext>
              </a:extLst>
            </p:cNvPr>
            <p:cNvGrpSpPr/>
            <p:nvPr>
              <p:custDataLst>
                <p:tags r:id="rId3"/>
              </p:custDataLst>
            </p:nvPr>
          </p:nvGrpSpPr>
          <p:grpSpPr>
            <a:xfrm>
              <a:off x="2099556" y="2916357"/>
              <a:ext cx="7992888" cy="949154"/>
              <a:chOff x="2099556" y="2727368"/>
              <a:chExt cx="7992888" cy="949154"/>
            </a:xfrm>
          </p:grpSpPr>
          <p:grpSp>
            <p:nvGrpSpPr>
              <p:cNvPr id="14" name="Group 28">
                <a:extLst>
                  <a:ext uri="{FF2B5EF4-FFF2-40B4-BE49-F238E27FC236}">
                    <a16:creationId xmlns:a16="http://schemas.microsoft.com/office/drawing/2014/main" id="{42776EB6-0D73-42AA-BE28-814EBA436182}"/>
                  </a:ext>
                </a:extLst>
              </p:cNvPr>
              <p:cNvGrpSpPr>
                <a:grpSpLocks/>
              </p:cNvGrpSpPr>
              <p:nvPr/>
            </p:nvGrpSpPr>
            <p:grpSpPr bwMode="auto">
              <a:xfrm>
                <a:off x="2099556" y="2727368"/>
                <a:ext cx="2009323" cy="562462"/>
                <a:chOff x="816" y="2304"/>
                <a:chExt cx="1440" cy="448"/>
              </a:xfrm>
            </p:grpSpPr>
            <p:sp>
              <p:nvSpPr>
                <p:cNvPr id="17" name="Freeform: Shape 29">
                  <a:extLst>
                    <a:ext uri="{FF2B5EF4-FFF2-40B4-BE49-F238E27FC236}">
                      <a16:creationId xmlns:a16="http://schemas.microsoft.com/office/drawing/2014/main" id="{D5603BCB-5BAB-447F-BA6D-6206F2087252}"/>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8" name="Rectangle 30">
                  <a:extLst>
                    <a:ext uri="{FF2B5EF4-FFF2-40B4-BE49-F238E27FC236}">
                      <a16:creationId xmlns:a16="http://schemas.microsoft.com/office/drawing/2014/main" id="{4F865735-C91A-44D6-971E-E84BE7BD61B8}"/>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二</a:t>
                  </a:r>
                  <a:endParaRPr lang="en-US"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5" name="Straight Connector 41">
                <a:extLst>
                  <a:ext uri="{FF2B5EF4-FFF2-40B4-BE49-F238E27FC236}">
                    <a16:creationId xmlns:a16="http://schemas.microsoft.com/office/drawing/2014/main" id="{6CCB26C7-A3E0-431D-A9AE-DE8265E98BB5}"/>
                  </a:ext>
                </a:extLst>
              </p:cNvPr>
              <p:cNvSpPr>
                <a:spLocks/>
              </p:cNvSpPr>
              <p:nvPr/>
            </p:nvSpPr>
            <p:spPr bwMode="auto">
              <a:xfrm>
                <a:off x="3165278" y="3676522"/>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6" name="TextBox 62">
                <a:extLst>
                  <a:ext uri="{FF2B5EF4-FFF2-40B4-BE49-F238E27FC236}">
                    <a16:creationId xmlns:a16="http://schemas.microsoft.com/office/drawing/2014/main" id="{607E5E2D-B9F1-4F2B-9885-F31774E18B11}"/>
                  </a:ext>
                </a:extLst>
              </p:cNvPr>
              <p:cNvSpPr txBox="1">
                <a:spLocks/>
              </p:cNvSpPr>
              <p:nvPr/>
            </p:nvSpPr>
            <p:spPr bwMode="auto">
              <a:xfrm>
                <a:off x="4341462" y="2842867"/>
                <a:ext cx="3857092" cy="384443"/>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完善全方位外交布局</a:t>
                </a:r>
              </a:p>
            </p:txBody>
          </p:sp>
        </p:grpSp>
        <p:grpSp>
          <p:nvGrpSpPr>
            <p:cNvPr id="6" name="熊猫PPT彼岸天：ID 8661124库_组合 1">
              <a:extLst>
                <a:ext uri="{FF2B5EF4-FFF2-40B4-BE49-F238E27FC236}">
                  <a16:creationId xmlns:a16="http://schemas.microsoft.com/office/drawing/2014/main" id="{4527644C-F2F7-480C-AEBF-F14B7DF52DE4}"/>
                </a:ext>
              </a:extLst>
            </p:cNvPr>
            <p:cNvGrpSpPr/>
            <p:nvPr>
              <p:custDataLst>
                <p:tags r:id="rId4"/>
              </p:custDataLst>
            </p:nvPr>
          </p:nvGrpSpPr>
          <p:grpSpPr>
            <a:xfrm>
              <a:off x="2099556" y="1584210"/>
              <a:ext cx="7992888" cy="830739"/>
              <a:chOff x="2099556" y="1395221"/>
              <a:chExt cx="7992888" cy="830739"/>
            </a:xfrm>
          </p:grpSpPr>
          <p:grpSp>
            <p:nvGrpSpPr>
              <p:cNvPr id="7" name="Group 25">
                <a:extLst>
                  <a:ext uri="{FF2B5EF4-FFF2-40B4-BE49-F238E27FC236}">
                    <a16:creationId xmlns:a16="http://schemas.microsoft.com/office/drawing/2014/main" id="{C12F9774-A343-4E09-9649-6473E52564B9}"/>
                  </a:ext>
                </a:extLst>
              </p:cNvPr>
              <p:cNvGrpSpPr>
                <a:grpSpLocks/>
              </p:cNvGrpSpPr>
              <p:nvPr/>
            </p:nvGrpSpPr>
            <p:grpSpPr bwMode="auto">
              <a:xfrm>
                <a:off x="2099556" y="1395221"/>
                <a:ext cx="2009323" cy="562462"/>
                <a:chOff x="816" y="2304"/>
                <a:chExt cx="1440" cy="448"/>
              </a:xfrm>
            </p:grpSpPr>
            <p:sp>
              <p:nvSpPr>
                <p:cNvPr id="12" name="Freeform: Shape 26">
                  <a:extLst>
                    <a:ext uri="{FF2B5EF4-FFF2-40B4-BE49-F238E27FC236}">
                      <a16:creationId xmlns:a16="http://schemas.microsoft.com/office/drawing/2014/main" id="{076F64AA-7861-48BA-B3A0-3698A50E651C}"/>
                    </a:ext>
                  </a:extLst>
                </p:cNvPr>
                <p:cNvSpPr>
                  <a:spLocks/>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3" name="Rectangle 27">
                  <a:extLst>
                    <a:ext uri="{FF2B5EF4-FFF2-40B4-BE49-F238E27FC236}">
                      <a16:creationId xmlns:a16="http://schemas.microsoft.com/office/drawing/2014/main" id="{B53CA0FA-CDE8-4900-8538-2EBFF8BD83D1}"/>
                    </a:ext>
                  </a:extLst>
                </p:cNvPr>
                <p:cNvSpPr>
                  <a:spLocks/>
                </p:cNvSpPr>
                <p:nvPr/>
              </p:nvSpPr>
              <p:spPr bwMode="gray">
                <a:xfrm>
                  <a:off x="816" y="2304"/>
                  <a:ext cx="1440" cy="393"/>
                </a:xfrm>
                <a:prstGeom prst="rect">
                  <a:avLst/>
                </a:prstGeom>
                <a:solidFill>
                  <a:srgbClr val="D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一</a:t>
                  </a:r>
                  <a:endParaRPr lang="en-US" sz="2400" b="1" dirty="0">
                    <a:solidFill>
                      <a:schemeClr val="bg1"/>
                    </a:solidFill>
                    <a:latin typeface="微软雅黑" panose="020B0503020204020204" pitchFamily="34" charset="-122"/>
                    <a:ea typeface="微软雅黑" panose="020B0503020204020204" pitchFamily="34" charset="-122"/>
                  </a:endParaRPr>
                </a:p>
              </p:txBody>
            </p:sp>
          </p:grpSp>
          <p:sp>
            <p:nvSpPr>
              <p:cNvPr id="8" name="Straight Connector 40">
                <a:extLst>
                  <a:ext uri="{FF2B5EF4-FFF2-40B4-BE49-F238E27FC236}">
                    <a16:creationId xmlns:a16="http://schemas.microsoft.com/office/drawing/2014/main" id="{0DD91EB5-E3F8-43D4-926C-FF8895D0F33E}"/>
                  </a:ext>
                </a:extLst>
              </p:cNvPr>
              <p:cNvSpPr>
                <a:spLocks/>
              </p:cNvSpPr>
              <p:nvPr/>
            </p:nvSpPr>
            <p:spPr bwMode="auto">
              <a:xfrm>
                <a:off x="3165278" y="2225960"/>
                <a:ext cx="6927166" cy="0"/>
              </a:xfrm>
              <a:prstGeom prst="line">
                <a:avLst/>
              </a:prstGeom>
              <a:noFill/>
              <a:ln w="38100" cap="rnd">
                <a:solidFill>
                  <a:schemeClr val="bg1">
                    <a:lumMod val="50000"/>
                  </a:schemeClr>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9" name="Group 64">
                <a:extLst>
                  <a:ext uri="{FF2B5EF4-FFF2-40B4-BE49-F238E27FC236}">
                    <a16:creationId xmlns:a16="http://schemas.microsoft.com/office/drawing/2014/main" id="{CA8F5421-1819-4389-9C23-C3B4003C7EC5}"/>
                  </a:ext>
                </a:extLst>
              </p:cNvPr>
              <p:cNvGrpSpPr/>
              <p:nvPr/>
            </p:nvGrpSpPr>
            <p:grpSpPr>
              <a:xfrm>
                <a:off x="4131030" y="1447755"/>
                <a:ext cx="4433012" cy="407956"/>
                <a:chOff x="7292199" y="2062944"/>
                <a:chExt cx="4433012" cy="407956"/>
              </a:xfrm>
            </p:grpSpPr>
            <p:sp>
              <p:nvSpPr>
                <p:cNvPr id="10" name="TextBox 65">
                  <a:extLst>
                    <a:ext uri="{FF2B5EF4-FFF2-40B4-BE49-F238E27FC236}">
                      <a16:creationId xmlns:a16="http://schemas.microsoft.com/office/drawing/2014/main" id="{55489318-F63D-4E0C-ACA3-B7C34915F2A6}"/>
                    </a:ext>
                  </a:extLst>
                </p:cNvPr>
                <p:cNvSpPr txBox="1">
                  <a:spLocks/>
                </p:cNvSpPr>
                <p:nvPr/>
              </p:nvSpPr>
              <p:spPr bwMode="auto">
                <a:xfrm>
                  <a:off x="7402953" y="2062944"/>
                  <a:ext cx="4322258" cy="407956"/>
                </a:xfrm>
                <a:prstGeom prst="rect">
                  <a:avLst/>
                </a:prstGeom>
                <a:noFill/>
                <a:extLst/>
              </p:spPr>
              <p:txBody>
                <a:bodyPr wrap="none" lIns="216000" tIns="0" rIns="0" bIns="0" anchor="b" anchorCtr="0">
                  <a:noAutofit/>
                </a:bodyPr>
                <a:lstStyle/>
                <a:p>
                  <a:r>
                    <a:rPr lang="zh-CN" altLang="en-US" sz="2400" dirty="0" smtClean="0">
                      <a:solidFill>
                        <a:srgbClr val="920000"/>
                      </a:solidFill>
                      <a:latin typeface="微软雅黑" pitchFamily="34" charset="-122"/>
                      <a:ea typeface="微软雅黑" pitchFamily="34" charset="-122"/>
                    </a:rPr>
                    <a:t>健全党对外事工作领导体制机制</a:t>
                  </a:r>
                </a:p>
              </p:txBody>
            </p:sp>
            <p:sp>
              <p:nvSpPr>
                <p:cNvPr id="11" name="TextBox 66">
                  <a:extLst>
                    <a:ext uri="{FF2B5EF4-FFF2-40B4-BE49-F238E27FC236}">
                      <a16:creationId xmlns:a16="http://schemas.microsoft.com/office/drawing/2014/main" id="{79E55E51-65B6-48BD-8E87-1880D3F6D66B}"/>
                    </a:ext>
                  </a:extLst>
                </p:cNvPr>
                <p:cNvSpPr txBox="1">
                  <a:spLocks/>
                </p:cNvSpPr>
                <p:nvPr/>
              </p:nvSpPr>
              <p:spPr bwMode="auto">
                <a:xfrm>
                  <a:off x="7292199" y="2125988"/>
                  <a:ext cx="3902515" cy="325346"/>
                </a:xfrm>
                <a:prstGeom prst="rect">
                  <a:avLst/>
                </a:prstGeom>
                <a:noFill/>
                <a:extLst/>
              </p:spPr>
              <p:txBody>
                <a:bodyPr wrap="square" lIns="216000" tIns="46800" rIns="90000" bIns="46800">
                  <a:normAutofit/>
                </a:bodyPr>
                <a:lstStyle/>
                <a:p>
                  <a:pPr algn="l" latinLnBrk="0">
                    <a:lnSpc>
                      <a:spcPct val="120000"/>
                    </a:lnSpc>
                  </a:pPr>
                  <a:endParaRPr lang="zh-CN" altLang="en-US" sz="10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004425"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十四、坚持和完善国家监督体系，强化对权力运行的 制约和监督</a:t>
            </a:r>
          </a:p>
        </p:txBody>
      </p:sp>
      <p:sp>
        <p:nvSpPr>
          <p:cNvPr id="4" name="矩形: 圆角 19">
            <a:extLst>
              <a:ext uri="{FF2B5EF4-FFF2-40B4-BE49-F238E27FC236}">
                <a16:creationId xmlns:a16="http://schemas.microsoft.com/office/drawing/2014/main" id="{93937B91-D7ED-4561-8DEE-491F4215C8F3}"/>
              </a:ext>
            </a:extLst>
          </p:cNvPr>
          <p:cNvSpPr/>
          <p:nvPr/>
        </p:nvSpPr>
        <p:spPr>
          <a:xfrm>
            <a:off x="1493707" y="2190824"/>
            <a:ext cx="9449838" cy="29526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585194" y="2409362"/>
            <a:ext cx="9362206" cy="1706878"/>
          </a:xfrm>
          <a:prstGeom prst="rect">
            <a:avLst/>
          </a:prstGeom>
          <a:noFill/>
          <a:ln>
            <a:noFill/>
          </a:ln>
        </p:spPr>
        <p:txBody>
          <a:bodyPr wrap="square" rtlCol="0">
            <a:spAutoFit/>
          </a:bodyPr>
          <a:lstStyle/>
          <a:p>
            <a:pPr>
              <a:lnSpc>
                <a:spcPct val="150000"/>
              </a:lnSpc>
            </a:pPr>
            <a:r>
              <a:rPr lang="zh-CN" altLang="en-US" b="1" dirty="0" smtClean="0"/>
              <a:t>党和国家监督体系是党在长期执政条件下实现自我净化、自我完善、自我革新、自我提高的重要制度保障。必须健全党统一领导、全面覆盖、权威高效的监督体系，增强监督严肃性、协同性、有效性，形成决策科学、执行坚决、监督有力的权力运行机制，确保党和人民赋予的权力始终用来为人民谋幸福。</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剪去对角的矩形 2"/>
          <p:cNvSpPr>
            <a:spLocks/>
          </p:cNvSpPr>
          <p:nvPr/>
        </p:nvSpPr>
        <p:spPr bwMode="auto">
          <a:xfrm>
            <a:off x="1049338" y="784225"/>
            <a:ext cx="10558462" cy="51593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3" name="圆角矩形 14"/>
          <p:cNvSpPr>
            <a:spLocks noChangeArrowheads="1"/>
          </p:cNvSpPr>
          <p:nvPr/>
        </p:nvSpPr>
        <p:spPr bwMode="auto">
          <a:xfrm>
            <a:off x="3073400" y="1343025"/>
            <a:ext cx="820738" cy="6223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a:solidFill>
                  <a:srgbClr val="FFFFFF"/>
                </a:solidFill>
                <a:latin typeface="微软雅黑" pitchFamily="34" charset="-122"/>
                <a:ea typeface="微软雅黑" pitchFamily="34" charset="-122"/>
              </a:rPr>
              <a:t>01</a:t>
            </a:r>
          </a:p>
        </p:txBody>
      </p:sp>
      <p:sp>
        <p:nvSpPr>
          <p:cNvPr id="4" name="圆角矩形 16"/>
          <p:cNvSpPr>
            <a:spLocks noChangeArrowheads="1"/>
          </p:cNvSpPr>
          <p:nvPr/>
        </p:nvSpPr>
        <p:spPr bwMode="auto">
          <a:xfrm>
            <a:off x="3048000" y="2867025"/>
            <a:ext cx="820738" cy="596900"/>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a:solidFill>
                  <a:srgbClr val="FFFFFF"/>
                </a:solidFill>
                <a:latin typeface="微软雅黑" pitchFamily="34" charset="-122"/>
                <a:ea typeface="微软雅黑" pitchFamily="34" charset="-122"/>
              </a:rPr>
              <a:t>02</a:t>
            </a:r>
          </a:p>
        </p:txBody>
      </p:sp>
      <p:sp>
        <p:nvSpPr>
          <p:cNvPr id="5" name="圆角矩形 18"/>
          <p:cNvSpPr>
            <a:spLocks noChangeArrowheads="1"/>
          </p:cNvSpPr>
          <p:nvPr/>
        </p:nvSpPr>
        <p:spPr bwMode="auto">
          <a:xfrm>
            <a:off x="3060700" y="4259263"/>
            <a:ext cx="820738" cy="59848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en-US" altLang="zh-CN" sz="3200" b="1" dirty="0">
                <a:solidFill>
                  <a:srgbClr val="FFFFFF"/>
                </a:solidFill>
                <a:latin typeface="微软雅黑" pitchFamily="34" charset="-122"/>
                <a:ea typeface="微软雅黑" pitchFamily="34" charset="-122"/>
              </a:rPr>
              <a:t>03</a:t>
            </a:r>
          </a:p>
        </p:txBody>
      </p:sp>
      <p:sp>
        <p:nvSpPr>
          <p:cNvPr id="6" name="矩形 20"/>
          <p:cNvSpPr>
            <a:spLocks noChangeArrowheads="1"/>
          </p:cNvSpPr>
          <p:nvPr/>
        </p:nvSpPr>
        <p:spPr bwMode="auto">
          <a:xfrm>
            <a:off x="4254500" y="1385888"/>
            <a:ext cx="6997700" cy="461962"/>
          </a:xfrm>
          <a:prstGeom prst="rect">
            <a:avLst/>
          </a:prstGeom>
          <a:noFill/>
          <a:ln w="9525" cap="flat" algn="ctr">
            <a:noFill/>
            <a:prstDash val="solid"/>
            <a:miter lim="800000"/>
            <a:headEnd type="none" w="med" len="med"/>
            <a:tailEnd type="none" w="med" len="med"/>
          </a:ln>
          <a:effectLst/>
        </p:spPr>
        <p:txBody>
          <a:bodyPr/>
          <a:lstStyle/>
          <a:p>
            <a:pPr algn="ctr"/>
            <a:r>
              <a:rPr lang="zh-CN" altLang="en-US" sz="2400" dirty="0" smtClean="0">
                <a:solidFill>
                  <a:srgbClr val="920000"/>
                </a:solidFill>
                <a:latin typeface="微软雅黑" pitchFamily="34" charset="-122"/>
                <a:ea typeface="微软雅黑" pitchFamily="34" charset="-122"/>
              </a:rPr>
              <a:t>健全党和国家监督制度。完善党内监督体系，落实各级党组织监督责任，保障党员监督权利</a:t>
            </a:r>
          </a:p>
        </p:txBody>
      </p:sp>
      <p:sp>
        <p:nvSpPr>
          <p:cNvPr id="7" name="矩形 21"/>
          <p:cNvSpPr>
            <a:spLocks noChangeArrowheads="1"/>
          </p:cNvSpPr>
          <p:nvPr/>
        </p:nvSpPr>
        <p:spPr bwMode="auto">
          <a:xfrm>
            <a:off x="4254500" y="2806700"/>
            <a:ext cx="7188200" cy="830263"/>
          </a:xfrm>
          <a:prstGeom prst="rect">
            <a:avLst/>
          </a:prstGeom>
          <a:noFill/>
          <a:ln w="9525" cap="flat" algn="ctr">
            <a:noFill/>
            <a:prstDash val="solid"/>
            <a:miter lim="800000"/>
            <a:headEnd type="none" w="med" len="med"/>
            <a:tailEnd type="none" w="med" len="med"/>
          </a:ln>
          <a:effectLst/>
        </p:spPr>
        <p:txBody>
          <a:bodyPr/>
          <a:lstStyle/>
          <a:p>
            <a:pPr algn="ctr"/>
            <a:r>
              <a:rPr lang="zh-CN" altLang="en-US" sz="2400" dirty="0" smtClean="0">
                <a:solidFill>
                  <a:srgbClr val="920000"/>
                </a:solidFill>
                <a:latin typeface="微软雅黑" pitchFamily="34" charset="-122"/>
                <a:ea typeface="微软雅黑" pitchFamily="34" charset="-122"/>
              </a:rPr>
              <a:t>完善权力配置和运行制约机制。坚持权责法定，健全分事行权、分岗设权、分级授权、定期轮岗制度，明晰权力边界，规范工作流程，强化权力制约</a:t>
            </a:r>
          </a:p>
        </p:txBody>
      </p:sp>
      <p:sp>
        <p:nvSpPr>
          <p:cNvPr id="8" name="矩形 22"/>
          <p:cNvSpPr>
            <a:spLocks noChangeArrowheads="1"/>
          </p:cNvSpPr>
          <p:nvPr/>
        </p:nvSpPr>
        <p:spPr bwMode="auto">
          <a:xfrm>
            <a:off x="4305300" y="4308475"/>
            <a:ext cx="6870700" cy="461963"/>
          </a:xfrm>
          <a:prstGeom prst="rect">
            <a:avLst/>
          </a:prstGeom>
          <a:noFill/>
          <a:ln w="9525" cap="flat" algn="ctr">
            <a:noFill/>
            <a:prstDash val="solid"/>
            <a:miter lim="800000"/>
            <a:headEnd type="none" w="med" len="med"/>
            <a:tailEnd type="none" w="med" len="med"/>
          </a:ln>
          <a:effectLst/>
        </p:spPr>
        <p:txBody>
          <a:bodyPr/>
          <a:lstStyle/>
          <a:p>
            <a:r>
              <a:rPr lang="zh-CN" altLang="en-US" sz="2400" dirty="0" smtClean="0">
                <a:solidFill>
                  <a:srgbClr val="920000"/>
                </a:solidFill>
                <a:latin typeface="微软雅黑" pitchFamily="34" charset="-122"/>
                <a:ea typeface="微软雅黑" pitchFamily="34" charset="-122"/>
              </a:rPr>
              <a:t>构建一体推进不敢腐、不能腐、不想腐体制机制</a:t>
            </a:r>
          </a:p>
        </p:txBody>
      </p:sp>
      <p:sp>
        <p:nvSpPr>
          <p:cNvPr id="9" name="椭圆 23"/>
          <p:cNvSpPr>
            <a:spLocks noChangeArrowheads="1"/>
          </p:cNvSpPr>
          <p:nvPr/>
        </p:nvSpPr>
        <p:spPr bwMode="auto">
          <a:xfrm>
            <a:off x="1247775" y="968375"/>
            <a:ext cx="1230313" cy="1230313"/>
          </a:xfrm>
          <a:prstGeom prst="ellipse">
            <a:avLst/>
          </a:prstGeom>
          <a:solidFill>
            <a:srgbClr val="C00000"/>
          </a:solidFill>
          <a:ln w="28575" cap="flat" algn="ctr">
            <a:noFill/>
            <a:prstDash val="solid"/>
            <a:round/>
            <a:headEnd type="none" w="med" len="med"/>
            <a:tailEnd type="none" w="med" len="med"/>
          </a:ln>
          <a:effectLst/>
        </p:spPr>
        <p:txBody>
          <a:bodyPr anchor="ctr"/>
          <a:lstStyle/>
          <a:p>
            <a:pPr algn="ctr">
              <a:buFontTx/>
              <a:buNone/>
            </a:pPr>
            <a:endParaRPr lang="zh-CN" altLang="en-US" sz="3200" b="1">
              <a:solidFill>
                <a:srgbClr val="FFFFFF"/>
              </a:solidFill>
              <a:latin typeface="微软雅黑" pitchFamily="34" charset="-122"/>
              <a:ea typeface="微软雅黑" pitchFamily="34" charset="-122"/>
            </a:endParaRPr>
          </a:p>
        </p:txBody>
      </p:sp>
      <p:sp>
        <p:nvSpPr>
          <p:cNvPr id="10" name="Freeform 29"/>
          <p:cNvSpPr>
            <a:spLocks/>
          </p:cNvSpPr>
          <p:nvPr/>
        </p:nvSpPr>
        <p:spPr bwMode="auto">
          <a:xfrm>
            <a:off x="1525588" y="1228725"/>
            <a:ext cx="742950" cy="663575"/>
          </a:xfrm>
          <a:custGeom>
            <a:avLst/>
            <a:gdLst/>
            <a:ahLst/>
            <a:cxnLst>
              <a:cxn ang="0">
                <a:pos x="803" y="15"/>
              </a:cxn>
              <a:cxn ang="0">
                <a:pos x="1253" y="1067"/>
              </a:cxn>
              <a:cxn ang="0">
                <a:pos x="728" y="540"/>
              </a:cxn>
              <a:cxn ang="0">
                <a:pos x="928" y="339"/>
              </a:cxn>
              <a:cxn ang="0">
                <a:pos x="803" y="215"/>
              </a:cxn>
              <a:cxn ang="0">
                <a:pos x="549" y="267"/>
              </a:cxn>
              <a:cxn ang="0">
                <a:pos x="150" y="666"/>
              </a:cxn>
              <a:cxn ang="0">
                <a:pos x="376" y="890"/>
              </a:cxn>
              <a:cxn ang="0">
                <a:pos x="527" y="741"/>
              </a:cxn>
              <a:cxn ang="0">
                <a:pos x="1052" y="1266"/>
              </a:cxn>
              <a:cxn ang="0">
                <a:pos x="176" y="1090"/>
              </a:cxn>
              <a:cxn ang="0">
                <a:pos x="49" y="1217"/>
              </a:cxn>
              <a:cxn ang="0">
                <a:pos x="159" y="1357"/>
              </a:cxn>
              <a:cxn ang="0">
                <a:pos x="144" y="1371"/>
              </a:cxn>
              <a:cxn ang="0">
                <a:pos x="122" y="1367"/>
              </a:cxn>
              <a:cxn ang="0">
                <a:pos x="0" y="1494"/>
              </a:cxn>
              <a:cxn ang="0">
                <a:pos x="123" y="1616"/>
              </a:cxn>
              <a:cxn ang="0">
                <a:pos x="249" y="1493"/>
              </a:cxn>
              <a:cxn ang="0">
                <a:pos x="245" y="1470"/>
              </a:cxn>
              <a:cxn ang="0">
                <a:pos x="265" y="1451"/>
              </a:cxn>
              <a:cxn ang="0">
                <a:pos x="1255" y="1467"/>
              </a:cxn>
              <a:cxn ang="0">
                <a:pos x="1402" y="1615"/>
              </a:cxn>
              <a:cxn ang="0">
                <a:pos x="1603" y="1416"/>
              </a:cxn>
              <a:cxn ang="0">
                <a:pos x="1455" y="1267"/>
              </a:cxn>
              <a:cxn ang="0">
                <a:pos x="803" y="15"/>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E699"/>
          </a:solidFill>
          <a:ln w="9525" cap="flat" algn="ctr">
            <a:noFill/>
            <a:prstDash val="solid"/>
            <a:round/>
            <a:headEnd type="none" w="med" len="med"/>
            <a:tailEnd type="none" w="med" len="med"/>
          </a:ln>
          <a:effectLst/>
        </p:spPr>
        <p:txBody>
          <a:bodyPr/>
          <a:lstStyle/>
          <a:p>
            <a:pPr>
              <a:buFontTx/>
              <a:buNone/>
            </a:pPr>
            <a:endParaRPr lang="zh-CN" altLang="zh-CN">
              <a:latin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499"/>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499"/>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1"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righ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1"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1"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animBg="1"/>
      <p:bldP spid="3" grpId="1" animBg="1" autoUpdateAnimBg="0"/>
      <p:bldP spid="4" grpId="0" animBg="1"/>
      <p:bldP spid="4" grpId="1" animBg="1" autoUpdateAnimBg="0"/>
      <p:bldP spid="5" grpId="0" animBg="1"/>
      <p:bldP spid="5" grpId="1" animBg="1" autoUpdateAnimBg="0"/>
      <p:bldP spid="6" grpId="0" animBg="1"/>
      <p:bldP spid="6" grpId="1" autoUpdateAnimBg="0"/>
      <p:bldP spid="7" grpId="0" animBg="1"/>
      <p:bldP spid="7" grpId="1" autoUpdateAnimBg="0"/>
      <p:bldP spid="8" grpId="0" animBg="1"/>
      <p:bldP spid="8" grpId="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2"/>
          <p:cNvSpPr>
            <a:spLocks/>
          </p:cNvSpPr>
          <p:nvPr/>
        </p:nvSpPr>
        <p:spPr bwMode="auto">
          <a:xfrm>
            <a:off x="1049338" y="784225"/>
            <a:ext cx="10774362" cy="5426075"/>
          </a:xfrm>
          <a:custGeom>
            <a:avLst/>
            <a:gdLst/>
            <a:ahLst/>
            <a:cxnLst>
              <a:cxn ang="0">
                <a:pos x="0" y="0"/>
              </a:cxn>
              <a:cxn ang="0">
                <a:pos x="16735044" y="0"/>
              </a:cxn>
              <a:cxn ang="0">
                <a:pos x="17015400" y="280355"/>
              </a:cxn>
              <a:cxn ang="0">
                <a:pos x="17015400" y="1682100"/>
              </a:cxn>
              <a:cxn ang="0">
                <a:pos x="17015400" y="1682100"/>
              </a:cxn>
              <a:cxn ang="0">
                <a:pos x="280355" y="1682100"/>
              </a:cxn>
              <a:cxn ang="0">
                <a:pos x="0" y="1401745"/>
              </a:cxn>
              <a:cxn ang="0">
                <a:pos x="0" y="0"/>
              </a:cxn>
            </a:cxnLst>
            <a:rect l="0" t="0" r="r" b="b"/>
            <a:pathLst>
              <a:path w="17015400" h="1682100">
                <a:moveTo>
                  <a:pt x="0" y="0"/>
                </a:moveTo>
                <a:lnTo>
                  <a:pt x="16735044" y="0"/>
                </a:lnTo>
                <a:lnTo>
                  <a:pt x="17015400" y="280355"/>
                </a:lnTo>
                <a:lnTo>
                  <a:pt x="17015400" y="1682100"/>
                </a:lnTo>
                <a:lnTo>
                  <a:pt x="280355" y="1682100"/>
                </a:lnTo>
                <a:lnTo>
                  <a:pt x="0" y="1401745"/>
                </a:lnTo>
                <a:lnTo>
                  <a:pt x="0" y="0"/>
                </a:lnTo>
                <a:close/>
              </a:path>
            </a:pathLst>
          </a:custGeom>
          <a:noFill/>
          <a:ln w="28575" cap="flat" algn="ctr">
            <a:solidFill>
              <a:srgbClr val="C00000"/>
            </a:solidFill>
            <a:prstDash val="sysDot"/>
            <a:round/>
            <a:headEnd type="none" w="med" len="med"/>
            <a:tailEnd type="none" w="med" len="med"/>
          </a:ln>
        </p:spPr>
        <p:txBody>
          <a:bodyPr anchor="ctr"/>
          <a:lstStyle/>
          <a:p>
            <a:pPr algn="ctr">
              <a:buFontTx/>
              <a:buNone/>
            </a:pPr>
            <a:endParaRPr lang="zh-CN" altLang="zh-CN">
              <a:solidFill>
                <a:srgbClr val="FFFFFF"/>
              </a:solidFill>
              <a:latin typeface="微软雅黑" pitchFamily="34" charset="-122"/>
            </a:endParaRPr>
          </a:p>
        </p:txBody>
      </p:sp>
      <p:sp>
        <p:nvSpPr>
          <p:cNvPr id="7" name="圆角矩形 14"/>
          <p:cNvSpPr>
            <a:spLocks noChangeArrowheads="1"/>
          </p:cNvSpPr>
          <p:nvPr/>
        </p:nvSpPr>
        <p:spPr bwMode="auto">
          <a:xfrm>
            <a:off x="1227138" y="957263"/>
            <a:ext cx="7891462" cy="935037"/>
          </a:xfrm>
          <a:prstGeom prst="roundRect">
            <a:avLst>
              <a:gd name="adj" fmla="val 16667"/>
            </a:avLst>
          </a:prstGeom>
          <a:solidFill>
            <a:srgbClr val="C00000"/>
          </a:solidFill>
          <a:ln w="28575" cap="flat" algn="ctr">
            <a:noFill/>
            <a:prstDash val="solid"/>
            <a:round/>
            <a:headEnd type="none" w="med" len="med"/>
            <a:tailEnd type="none" w="med" len="med"/>
          </a:ln>
          <a:effectLst/>
        </p:spPr>
        <p:txBody>
          <a:bodyPr anchor="ctr"/>
          <a:lstStyle/>
          <a:p>
            <a:pPr algn="ctr">
              <a:buFontTx/>
              <a:buNone/>
            </a:pPr>
            <a:r>
              <a:rPr lang="zh-CN" altLang="en-US" sz="2400" b="1" dirty="0" smtClean="0">
                <a:solidFill>
                  <a:schemeClr val="bg1"/>
                </a:solidFill>
                <a:latin typeface="微软雅黑" pitchFamily="34" charset="-122"/>
                <a:ea typeface="微软雅黑" pitchFamily="34" charset="-122"/>
              </a:rPr>
              <a:t>十五、坚持和完善中国特色社会主义制度、推进国家治理体系和治理能力现代化的领导</a:t>
            </a:r>
          </a:p>
        </p:txBody>
      </p:sp>
      <p:sp>
        <p:nvSpPr>
          <p:cNvPr id="4" name="矩形: 圆角 19">
            <a:extLst>
              <a:ext uri="{FF2B5EF4-FFF2-40B4-BE49-F238E27FC236}">
                <a16:creationId xmlns:a16="http://schemas.microsoft.com/office/drawing/2014/main" id="{93937B91-D7ED-4561-8DEE-491F4215C8F3}"/>
              </a:ext>
            </a:extLst>
          </p:cNvPr>
          <p:cNvSpPr/>
          <p:nvPr/>
        </p:nvSpPr>
        <p:spPr>
          <a:xfrm>
            <a:off x="1442906" y="1924124"/>
            <a:ext cx="10114093" cy="3905176"/>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5" name="文本框 25">
            <a:extLst>
              <a:ext uri="{FF2B5EF4-FFF2-40B4-BE49-F238E27FC236}">
                <a16:creationId xmlns:a16="http://schemas.microsoft.com/office/drawing/2014/main" id="{3884C9F8-5108-43D6-A904-79B0DD06787A}"/>
              </a:ext>
            </a:extLst>
          </p:cNvPr>
          <p:cNvSpPr txBox="1"/>
          <p:nvPr/>
        </p:nvSpPr>
        <p:spPr>
          <a:xfrm>
            <a:off x="1610594" y="1977562"/>
            <a:ext cx="9882906" cy="4247317"/>
          </a:xfrm>
          <a:prstGeom prst="rect">
            <a:avLst/>
          </a:prstGeom>
          <a:noFill/>
          <a:ln>
            <a:noFill/>
          </a:ln>
        </p:spPr>
        <p:txBody>
          <a:bodyPr wrap="square" rtlCol="0">
            <a:spAutoFit/>
          </a:bodyPr>
          <a:lstStyle/>
          <a:p>
            <a:pPr defTabSz="914400">
              <a:lnSpc>
                <a:spcPct val="150000"/>
              </a:lnSpc>
            </a:pPr>
            <a:r>
              <a:rPr lang="zh-CN" altLang="en-US" dirty="0" smtClean="0"/>
              <a:t>　    </a:t>
            </a:r>
            <a:r>
              <a:rPr lang="zh-CN" altLang="en-US" b="1" dirty="0" smtClean="0"/>
              <a:t>坚持和完善中国特色社会主义制度、推进国家治理体系和治理能力现代化，是全党的一项重大战略任务。</a:t>
            </a:r>
            <a:endParaRPr lang="en-US" altLang="zh-CN" b="1" dirty="0" smtClean="0"/>
          </a:p>
          <a:p>
            <a:pPr defTabSz="914400">
              <a:lnSpc>
                <a:spcPct val="150000"/>
              </a:lnSpc>
            </a:pPr>
            <a:r>
              <a:rPr lang="zh-CN" altLang="en-US" b="1" dirty="0" smtClean="0"/>
              <a:t>         制度的生命力在于执行。各级党委和政府以及各级领导干部要切实强化制度意识，带头维护制度权威，做制度执行的表率，带动全党全社会自觉尊崇制度、严格执行制度、坚决维护制度。加强制度理论研究和宣传教育，引导全党全社会充分认识中国特色社会主义制度的本质特征和优越性，坚定制度自信。把提高治理能力作为新时代干部队伍建设的重大任务。通过加强思想淬炼、政治历练、实践锻炼、专业训练，推动广大干部严格按照制度履行职责、行使权力、开展工作，提高推进</a:t>
            </a:r>
            <a:r>
              <a:rPr lang="en-US" altLang="en-US" b="1" dirty="0" smtClean="0"/>
              <a:t>“</a:t>
            </a:r>
            <a:r>
              <a:rPr lang="zh-CN" altLang="en-US" b="1" dirty="0" smtClean="0"/>
              <a:t>五位一体</a:t>
            </a:r>
            <a:r>
              <a:rPr lang="en-US" altLang="en-US" b="1" dirty="0" smtClean="0"/>
              <a:t>”</a:t>
            </a:r>
            <a:r>
              <a:rPr lang="zh-CN" altLang="en-US" b="1" dirty="0" smtClean="0"/>
              <a:t>总体布局和</a:t>
            </a:r>
            <a:r>
              <a:rPr lang="en-US" altLang="en-US" b="1" dirty="0" smtClean="0"/>
              <a:t>“</a:t>
            </a:r>
            <a:r>
              <a:rPr lang="zh-CN" altLang="en-US" b="1" dirty="0" smtClean="0"/>
              <a:t>四个全面</a:t>
            </a:r>
            <a:r>
              <a:rPr lang="en-US" altLang="en-US" b="1" dirty="0" smtClean="0"/>
              <a:t>”</a:t>
            </a:r>
            <a:r>
              <a:rPr lang="zh-CN" altLang="en-US" b="1" dirty="0" smtClean="0"/>
              <a:t>战略布局等各项工作能力和水平。</a:t>
            </a:r>
          </a:p>
          <a:p>
            <a:pPr defTabSz="914400">
              <a:lnSpc>
                <a:spcPct val="150000"/>
              </a:lnSpc>
            </a:pPr>
            <a:endParaRPr lang="en-US" altLang="zh-CN" b="1" dirty="0" smtClean="0"/>
          </a:p>
          <a:p>
            <a:pPr defTabSz="914400">
              <a:lnSpc>
                <a:spcPct val="150000"/>
              </a:lnSpc>
            </a:pPr>
            <a:endParaRPr lang="zh-CN" alt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500"/>
                                        <p:tgtEl>
                                          <p:spTgt spid="7"/>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p:bldP spid="7" grpId="1" animBg="1" autoUpdateAnimBg="0"/>
      <p:bldP spid="4" grpId="0" animBg="1"/>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59753E3-5706-4DA0-A560-3A1E5A4B0A08}"/>
              </a:ext>
            </a:extLst>
          </p:cNvPr>
          <p:cNvSpPr txBox="1"/>
          <p:nvPr/>
        </p:nvSpPr>
        <p:spPr>
          <a:xfrm>
            <a:off x="1684962" y="306802"/>
            <a:ext cx="5545175"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lvl="0">
              <a:lnSpc>
                <a:spcPct val="150000"/>
              </a:lnSpc>
              <a:defRPr/>
            </a:pPr>
            <a:r>
              <a:rPr lang="zh-CN" altLang="en-US" sz="3200" kern="0" smtClean="0">
                <a:solidFill>
                  <a:schemeClr val="tx1"/>
                </a:solidFill>
                <a:latin typeface="Arial"/>
                <a:ea typeface="微软雅黑"/>
                <a:cs typeface="+mn-ea"/>
                <a:sym typeface="+mn-lt"/>
              </a:rPr>
              <a:t>中共十九届三中全会</a:t>
            </a:r>
            <a:r>
              <a:rPr kumimoji="0" lang="zh-CN" altLang="en-US" sz="3200" b="1" i="0" u="none" strike="noStrike" kern="1200" cap="none" spc="0" normalizeH="0" baseline="0" noProof="0" smtClean="0">
                <a:ln>
                  <a:noFill/>
                </a:ln>
                <a:solidFill>
                  <a:schemeClr val="tx1"/>
                </a:solidFill>
                <a:effectLst/>
                <a:uLnTx/>
                <a:uFillTx/>
                <a:latin typeface="微软雅黑" pitchFamily="34" charset="-122"/>
                <a:ea typeface="微软雅黑" pitchFamily="34" charset="-122"/>
                <a:cs typeface="+mj-cs"/>
              </a:rPr>
              <a:t>会</a:t>
            </a:r>
            <a:r>
              <a:rPr kumimoji="0" lang="zh-CN" altLang="en-US" sz="3200" b="1" i="0" u="none" strike="noStrike" kern="1200" cap="none" spc="0" normalizeH="0" baseline="0" noProof="0">
                <a:ln>
                  <a:noFill/>
                </a:ln>
                <a:solidFill>
                  <a:schemeClr val="tx1"/>
                </a:solidFill>
                <a:effectLst/>
                <a:uLnTx/>
                <a:uFillTx/>
                <a:latin typeface="微软雅黑" pitchFamily="34" charset="-122"/>
                <a:ea typeface="微软雅黑" pitchFamily="34" charset="-122"/>
                <a:cs typeface="+mj-cs"/>
              </a:rPr>
              <a:t>议公报</a:t>
            </a:r>
            <a:endParaRPr kumimoji="0" lang="en-US" altLang="zh-CN" sz="3200" b="1" i="0" u="none" strike="noStrike" kern="1200" cap="none" spc="0" normalizeH="0" baseline="0" noProof="0">
              <a:ln>
                <a:noFill/>
              </a:ln>
              <a:solidFill>
                <a:schemeClr val="tx1"/>
              </a:solidFill>
              <a:effectLst/>
              <a:uLnTx/>
              <a:uFillTx/>
              <a:latin typeface="微软雅黑" pitchFamily="34" charset="-122"/>
              <a:ea typeface="微软雅黑" pitchFamily="34" charset="-122"/>
              <a:cs typeface="+mj-cs"/>
            </a:endParaRPr>
          </a:p>
        </p:txBody>
      </p:sp>
      <p:sp>
        <p:nvSpPr>
          <p:cNvPr id="44" name="箭头: 五边形 16">
            <a:extLst>
              <a:ext uri="{FF2B5EF4-FFF2-40B4-BE49-F238E27FC236}">
                <a16:creationId xmlns:a16="http://schemas.microsoft.com/office/drawing/2014/main" id="{233DD8A0-2C9A-418B-B7F4-DC6FDC2A918A}"/>
              </a:ext>
            </a:extLst>
          </p:cNvPr>
          <p:cNvSpPr>
            <a:spLocks noChangeArrowheads="1"/>
          </p:cNvSpPr>
          <p:nvPr/>
        </p:nvSpPr>
        <p:spPr bwMode="auto">
          <a:xfrm>
            <a:off x="3825392" y="2548874"/>
            <a:ext cx="8163407" cy="1565926"/>
          </a:xfrm>
          <a:prstGeom prst="homePlate">
            <a:avLst>
              <a:gd name="adj" fmla="val 49950"/>
            </a:avLst>
          </a:prstGeom>
          <a:solidFill>
            <a:srgbClr val="FFFFFF"/>
          </a:solidFill>
          <a:ln w="9">
            <a:solidFill>
              <a:srgbClr val="BFBFBF"/>
            </a:solidFill>
            <a:miter lim="800000"/>
          </a:ln>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45" name="箭头: 五边形 17">
            <a:extLst>
              <a:ext uri="{FF2B5EF4-FFF2-40B4-BE49-F238E27FC236}">
                <a16:creationId xmlns:a16="http://schemas.microsoft.com/office/drawing/2014/main" id="{AF3060DA-1156-4FBE-9E0C-3C51C79D1691}"/>
              </a:ext>
            </a:extLst>
          </p:cNvPr>
          <p:cNvSpPr>
            <a:spLocks noChangeArrowheads="1"/>
          </p:cNvSpPr>
          <p:nvPr/>
        </p:nvSpPr>
        <p:spPr bwMode="auto">
          <a:xfrm>
            <a:off x="3711093" y="4563049"/>
            <a:ext cx="8101012" cy="1121448"/>
          </a:xfrm>
          <a:prstGeom prst="homePlate">
            <a:avLst>
              <a:gd name="adj" fmla="val 50003"/>
            </a:avLst>
          </a:prstGeom>
          <a:solidFill>
            <a:srgbClr val="FFFFFF"/>
          </a:solidFill>
          <a:ln w="9">
            <a:solidFill>
              <a:srgbClr val="BFBFBF"/>
            </a:solidFill>
            <a:miter lim="800000"/>
          </a:ln>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46" name="箭头: 五边形 18">
            <a:extLst>
              <a:ext uri="{FF2B5EF4-FFF2-40B4-BE49-F238E27FC236}">
                <a16:creationId xmlns:a16="http://schemas.microsoft.com/office/drawing/2014/main" id="{B4D5AEC2-D172-4490-8829-90BC122BD2B5}"/>
              </a:ext>
            </a:extLst>
          </p:cNvPr>
          <p:cNvSpPr>
            <a:spLocks noChangeArrowheads="1"/>
          </p:cNvSpPr>
          <p:nvPr/>
        </p:nvSpPr>
        <p:spPr bwMode="auto">
          <a:xfrm>
            <a:off x="3757130" y="1129663"/>
            <a:ext cx="8101013" cy="1087501"/>
          </a:xfrm>
          <a:prstGeom prst="homePlate">
            <a:avLst>
              <a:gd name="adj" fmla="val 50003"/>
            </a:avLst>
          </a:prstGeom>
          <a:solidFill>
            <a:srgbClr val="FFFFFF"/>
          </a:solidFill>
          <a:ln w="9">
            <a:solidFill>
              <a:srgbClr val="BFBFBF"/>
            </a:solidFill>
            <a:miter lim="800000"/>
          </a:ln>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50" name="矩形 10">
            <a:extLst>
              <a:ext uri="{FF2B5EF4-FFF2-40B4-BE49-F238E27FC236}">
                <a16:creationId xmlns:a16="http://schemas.microsoft.com/office/drawing/2014/main" id="{8A672D97-D334-4939-8235-75ACB540911E}"/>
              </a:ext>
            </a:extLst>
          </p:cNvPr>
          <p:cNvSpPr>
            <a:spLocks noChangeArrowheads="1"/>
          </p:cNvSpPr>
          <p:nvPr/>
        </p:nvSpPr>
        <p:spPr bwMode="auto">
          <a:xfrm>
            <a:off x="4052253" y="1180735"/>
            <a:ext cx="7337770" cy="102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eaLnBrk="0" fontAlgn="base" hangingPunct="0">
              <a:lnSpc>
                <a:spcPct val="150000"/>
              </a:lnSpc>
              <a:spcBef>
                <a:spcPct val="0"/>
              </a:spcBef>
              <a:spcAft>
                <a:spcPct val="0"/>
              </a:spcAft>
            </a:pPr>
            <a:r>
              <a:rPr lang="zh-CN" altLang="en-US" sz="1400" b="1" dirty="0" smtClean="0">
                <a:latin typeface="微软雅黑" pitchFamily="34" charset="-122"/>
                <a:ea typeface="微软雅黑" pitchFamily="34" charset="-122"/>
              </a:rPr>
              <a:t>面对国内外风险挑战明显增多的复杂局面，中央政治局高举中国特色社会主义伟大旗帜，坚持以马克思列宁主义、毛泽东思想、邓小平理论、“三个代表”重要思想、科学发展观、习近平新时代中国特色社会主义思想为指导</a:t>
            </a:r>
            <a:endParaRPr lang="zh-CN" altLang="en-US" sz="1400" b="1" dirty="0">
              <a:latin typeface="微软雅黑" pitchFamily="34" charset="-122"/>
              <a:ea typeface="微软雅黑" pitchFamily="34" charset="-122"/>
            </a:endParaRPr>
          </a:p>
        </p:txBody>
      </p:sp>
      <p:sp>
        <p:nvSpPr>
          <p:cNvPr id="51" name="矩形 11">
            <a:extLst>
              <a:ext uri="{FF2B5EF4-FFF2-40B4-BE49-F238E27FC236}">
                <a16:creationId xmlns:a16="http://schemas.microsoft.com/office/drawing/2014/main" id="{90962897-08FB-4364-84D6-88705932C6FF}"/>
              </a:ext>
            </a:extLst>
          </p:cNvPr>
          <p:cNvSpPr>
            <a:spLocks noChangeArrowheads="1"/>
          </p:cNvSpPr>
          <p:nvPr/>
        </p:nvSpPr>
        <p:spPr bwMode="auto">
          <a:xfrm>
            <a:off x="4192103" y="2654087"/>
            <a:ext cx="744707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eaLnBrk="0" fontAlgn="base" hangingPunct="0">
              <a:lnSpc>
                <a:spcPct val="150000"/>
              </a:lnSpc>
              <a:spcBef>
                <a:spcPct val="0"/>
              </a:spcBef>
              <a:spcAft>
                <a:spcPct val="0"/>
              </a:spcAft>
            </a:pPr>
            <a:r>
              <a:rPr lang="zh-CN" altLang="en-US" sz="1400" b="1" dirty="0" smtClean="0">
                <a:latin typeface="微软雅黑" pitchFamily="34" charset="-122"/>
                <a:ea typeface="微软雅黑" pitchFamily="34" charset="-122"/>
              </a:rPr>
              <a:t>全面贯彻党的十九大和十九届二中、三中全会精神，准确把握国内国际两个大局，着力抓好发展和安全两件大事，加强战略谋划，增强战略定力，坚持稳中求进工作总基调，继续统筹推进“五位一体”总体布局和协调推进“四个全面”战略布局，团结带领全党全国各族人民攻坚克难、砥砺前行</a:t>
            </a:r>
            <a:endParaRPr lang="zh-CN" altLang="en-US" sz="1400" b="1" dirty="0">
              <a:latin typeface="微软雅黑" pitchFamily="34" charset="-122"/>
              <a:ea typeface="微软雅黑" pitchFamily="34" charset="-122"/>
            </a:endParaRPr>
          </a:p>
        </p:txBody>
      </p:sp>
      <p:sp>
        <p:nvSpPr>
          <p:cNvPr id="52" name="矩形 12">
            <a:extLst>
              <a:ext uri="{FF2B5EF4-FFF2-40B4-BE49-F238E27FC236}">
                <a16:creationId xmlns:a16="http://schemas.microsoft.com/office/drawing/2014/main" id="{259F7BA9-282A-4441-991C-0A425503B457}"/>
              </a:ext>
            </a:extLst>
          </p:cNvPr>
          <p:cNvSpPr>
            <a:spLocks noChangeArrowheads="1"/>
          </p:cNvSpPr>
          <p:nvPr/>
        </p:nvSpPr>
        <p:spPr bwMode="auto">
          <a:xfrm>
            <a:off x="4009074" y="4569483"/>
            <a:ext cx="7566599" cy="102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eaLnBrk="0" fontAlgn="base" hangingPunct="0">
              <a:lnSpc>
                <a:spcPct val="150000"/>
              </a:lnSpc>
              <a:spcBef>
                <a:spcPct val="0"/>
              </a:spcBef>
              <a:spcAft>
                <a:spcPct val="0"/>
              </a:spcAft>
            </a:pPr>
            <a:r>
              <a:rPr lang="zh-CN" altLang="en-US" sz="1400" b="1" dirty="0" smtClean="0">
                <a:latin typeface="微软雅黑" pitchFamily="34" charset="-122"/>
                <a:ea typeface="微软雅黑" pitchFamily="34" charset="-122"/>
              </a:rPr>
              <a:t>“不忘初心、牢记使命”主题教育成效明显，深化党和国家机构改革各项工作胜利完成，改革开放全面深化，经济社会保持健康稳定发展，坚决打好三大攻坚战和应对各种风险挑战工作有力有效，国防和军队现代化深入推进，推动党和国家各项事业取得新的重大进展</a:t>
            </a:r>
            <a:endParaRPr lang="zh-CN" altLang="en-US" sz="1400" b="1" dirty="0">
              <a:latin typeface="微软雅黑" pitchFamily="34" charset="-122"/>
              <a:ea typeface="微软雅黑" pitchFamily="34" charset="-122"/>
            </a:endParaRPr>
          </a:p>
        </p:txBody>
      </p:sp>
      <p:sp>
        <p:nvSpPr>
          <p:cNvPr id="53" name="箭头: 五边形 52">
            <a:extLst>
              <a:ext uri="{FF2B5EF4-FFF2-40B4-BE49-F238E27FC236}">
                <a16:creationId xmlns:a16="http://schemas.microsoft.com/office/drawing/2014/main" id="{8C20F125-549B-47FE-A664-9F04FF9C0CA6}"/>
              </a:ext>
            </a:extLst>
          </p:cNvPr>
          <p:cNvSpPr/>
          <p:nvPr/>
        </p:nvSpPr>
        <p:spPr bwMode="auto">
          <a:xfrm>
            <a:off x="1686179" y="1155890"/>
            <a:ext cx="2455124" cy="4546410"/>
          </a:xfrm>
          <a:prstGeom prst="homePlate">
            <a:avLst>
              <a:gd name="adj" fmla="val 16545"/>
            </a:avLst>
          </a:prstGeom>
          <a:solidFill>
            <a:srgbClr val="BA2A21"/>
          </a:solidFill>
          <a:ln w="38100" cap="flat">
            <a:solidFill>
              <a:srgbClr val="FFFFFF"/>
            </a:solidFill>
            <a:prstDash val="solid"/>
            <a:miter lim="800000"/>
          </a:ln>
          <a:effectLst>
            <a:outerShdw blurRad="63500" sx="102000" sy="102000" algn="ctr" rotWithShape="0">
              <a:prstClr val="black">
                <a:alpha val="40000"/>
              </a:prstClr>
            </a:outerShdw>
          </a:effectLst>
        </p:spPr>
        <p:txBody>
          <a:bodyPr lIns="91428" tIns="45714" rIns="91428" bIns="45714"/>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1">
              <a:ln>
                <a:noFill/>
              </a:ln>
              <a:solidFill>
                <a:srgbClr val="C00000"/>
              </a:solidFill>
              <a:effectLst/>
              <a:uLnTx/>
              <a:uFillTx/>
              <a:latin typeface="Arial" panose="020B0604020202020204" pitchFamily="34" charset="0"/>
              <a:ea typeface="宋体" panose="02010600030101010101" pitchFamily="2" charset="-122"/>
            </a:endParaRPr>
          </a:p>
        </p:txBody>
      </p:sp>
      <p:sp>
        <p:nvSpPr>
          <p:cNvPr id="54" name="文本框 53">
            <a:extLst>
              <a:ext uri="{FF2B5EF4-FFF2-40B4-BE49-F238E27FC236}">
                <a16:creationId xmlns:a16="http://schemas.microsoft.com/office/drawing/2014/main" id="{DFB1DAA9-304F-4A9E-9BDF-37B45E193F1A}"/>
              </a:ext>
            </a:extLst>
          </p:cNvPr>
          <p:cNvSpPr txBox="1"/>
          <p:nvPr/>
        </p:nvSpPr>
        <p:spPr>
          <a:xfrm>
            <a:off x="1931968" y="2397576"/>
            <a:ext cx="1982325" cy="1938992"/>
          </a:xfrm>
          <a:prstGeom prst="rect">
            <a:avLst/>
          </a:prstGeom>
          <a:noFill/>
        </p:spPr>
        <p:txBody>
          <a:bodyPr wrap="square">
            <a:spAutoFit/>
          </a:bodyPr>
          <a:lstStyle/>
          <a:p>
            <a:pPr algn="ctr" defTabSz="914400" eaLnBrk="0" fontAlgn="base" hangingPunct="0">
              <a:lnSpc>
                <a:spcPct val="150000"/>
              </a:lnSpc>
              <a:spcBef>
                <a:spcPct val="0"/>
              </a:spcBef>
              <a:spcAft>
                <a:spcPct val="0"/>
              </a:spcAft>
            </a:pPr>
            <a:r>
              <a:rPr lang="zh-CN" altLang="en-US" sz="2000" b="1" noProof="1">
                <a:solidFill>
                  <a:srgbClr val="FFFFFF"/>
                </a:solidFill>
                <a:latin typeface="微软雅黑"/>
                <a:ea typeface="微软雅黑"/>
                <a:sym typeface="+mn-ea"/>
              </a:rPr>
              <a:t>全会充分肯定党</a:t>
            </a:r>
            <a:r>
              <a:rPr lang="zh-CN" altLang="en-US" sz="2000" b="1" noProof="1" smtClean="0">
                <a:solidFill>
                  <a:srgbClr val="FFFFFF"/>
                </a:solidFill>
                <a:latin typeface="微软雅黑"/>
                <a:ea typeface="微软雅黑"/>
                <a:sym typeface="+mn-ea"/>
              </a:rPr>
              <a:t>的十九届三中全会全会</a:t>
            </a:r>
            <a:r>
              <a:rPr lang="zh-CN" altLang="en-US" sz="2000" b="1" noProof="1">
                <a:solidFill>
                  <a:srgbClr val="FFFFFF"/>
                </a:solidFill>
                <a:latin typeface="微软雅黑"/>
                <a:ea typeface="微软雅黑"/>
                <a:sym typeface="+mn-ea"/>
              </a:rPr>
              <a:t>以来中央政治局的工作</a:t>
            </a:r>
          </a:p>
        </p:txBody>
      </p:sp>
    </p:spTree>
    <p:extLst>
      <p:ext uri="{BB962C8B-B14F-4D97-AF65-F5344CB8AC3E}">
        <p14:creationId xmlns:p14="http://schemas.microsoft.com/office/powerpoint/2010/main" val="23191377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0-#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1+#ppt_w/2"/>
                                          </p:val>
                                        </p:tav>
                                        <p:tav tm="100000">
                                          <p:val>
                                            <p:strVal val="#ppt_x"/>
                                          </p:val>
                                        </p:tav>
                                      </p:tavLst>
                                    </p:anim>
                                    <p:anim calcmode="lin" valueType="num">
                                      <p:cBhvr additive="base">
                                        <p:cTn id="17" dur="500" fill="hold"/>
                                        <p:tgtEl>
                                          <p:spTgt spid="4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1+#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1+#ppt_w/2"/>
                                          </p:val>
                                        </p:tav>
                                        <p:tav tm="100000">
                                          <p:val>
                                            <p:strVal val="#ppt_x"/>
                                          </p:val>
                                        </p:tav>
                                      </p:tavLst>
                                    </p:anim>
                                    <p:anim calcmode="lin" valueType="num">
                                      <p:cBhvr additive="base">
                                        <p:cTn id="30" dur="500" fill="hold"/>
                                        <p:tgtEl>
                                          <p:spTgt spid="44"/>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500" fill="hold"/>
                                        <p:tgtEl>
                                          <p:spTgt spid="52"/>
                                        </p:tgtEl>
                                        <p:attrNameLst>
                                          <p:attrName>ppt_x</p:attrName>
                                        </p:attrNameLst>
                                      </p:cBhvr>
                                      <p:tavLst>
                                        <p:tav tm="0">
                                          <p:val>
                                            <p:strVal val="1+#ppt_w/2"/>
                                          </p:val>
                                        </p:tav>
                                        <p:tav tm="100000">
                                          <p:val>
                                            <p:strVal val="#ppt_x"/>
                                          </p:val>
                                        </p:tav>
                                      </p:tavLst>
                                    </p:anim>
                                    <p:anim calcmode="lin" valueType="num">
                                      <p:cBhvr additive="base">
                                        <p:cTn id="35" dur="500" fill="hold"/>
                                        <p:tgtEl>
                                          <p:spTgt spid="5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fill="hold"/>
                                        <p:tgtEl>
                                          <p:spTgt spid="45"/>
                                        </p:tgtEl>
                                        <p:attrNameLst>
                                          <p:attrName>ppt_x</p:attrName>
                                        </p:attrNameLst>
                                      </p:cBhvr>
                                      <p:tavLst>
                                        <p:tav tm="0">
                                          <p:val>
                                            <p:strVal val="1+#ppt_w/2"/>
                                          </p:val>
                                        </p:tav>
                                        <p:tav tm="100000">
                                          <p:val>
                                            <p:strVal val="#ppt_x"/>
                                          </p:val>
                                        </p:tav>
                                      </p:tavLst>
                                    </p:anim>
                                    <p:anim calcmode="lin" valueType="num">
                                      <p:cBhvr additive="base">
                                        <p:cTn id="39"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0" grpId="0"/>
      <p:bldP spid="51" grpId="0"/>
      <p:bldP spid="52" grpId="0"/>
      <p:bldP spid="53" grpId="0" animBg="1"/>
      <p:bldP spid="5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59753E3-5706-4DA0-A560-3A1E5A4B0A08}"/>
              </a:ext>
            </a:extLst>
          </p:cNvPr>
          <p:cNvSpPr txBox="1"/>
          <p:nvPr/>
        </p:nvSpPr>
        <p:spPr>
          <a:xfrm>
            <a:off x="1633591" y="306802"/>
            <a:ext cx="5596546" cy="72455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rgbClr val="C00000"/>
                </a:solidFill>
                <a:latin typeface="微软雅黑" pitchFamily="34" charset="-122"/>
                <a:ea typeface="微软雅黑" pitchFamily="34" charset="-122"/>
                <a:cs typeface="+mj-cs"/>
              </a:defRPr>
            </a:lvl1pPr>
          </a:lstStyle>
          <a:p>
            <a:pPr lvl="0">
              <a:lnSpc>
                <a:spcPct val="150000"/>
              </a:lnSpc>
              <a:defRPr/>
            </a:pPr>
            <a:r>
              <a:rPr lang="zh-CN" altLang="en-US" sz="3200" kern="0" dirty="0" smtClean="0">
                <a:solidFill>
                  <a:schemeClr val="tx1"/>
                </a:solidFill>
                <a:latin typeface="Arial"/>
                <a:ea typeface="微软雅黑"/>
                <a:cs typeface="+mn-ea"/>
                <a:sym typeface="+mn-lt"/>
              </a:rPr>
              <a:t>中共十九届四中全会</a:t>
            </a:r>
            <a:r>
              <a:rPr kumimoji="0" lang="zh-CN" altLang="en-US" sz="3200" b="1"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j-cs"/>
              </a:rPr>
              <a:t>会议</a:t>
            </a:r>
            <a:r>
              <a:rPr lang="zh-CN" altLang="en-US" sz="3200" noProof="0" dirty="0" smtClean="0">
                <a:solidFill>
                  <a:schemeClr val="tx1"/>
                </a:solidFill>
              </a:rPr>
              <a:t>公报</a:t>
            </a:r>
            <a:endParaRPr kumimoji="0" lang="en-US" altLang="zh-CN" sz="32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
        <p:nvSpPr>
          <p:cNvPr id="27" name="矩形: 圆角 26">
            <a:extLst>
              <a:ext uri="{FF2B5EF4-FFF2-40B4-BE49-F238E27FC236}">
                <a16:creationId xmlns:a16="http://schemas.microsoft.com/office/drawing/2014/main" id="{519CC2EF-A443-4853-BAD5-ED9DA25ADC36}"/>
              </a:ext>
            </a:extLst>
          </p:cNvPr>
          <p:cNvSpPr/>
          <p:nvPr/>
        </p:nvSpPr>
        <p:spPr>
          <a:xfrm>
            <a:off x="2136704" y="2973480"/>
            <a:ext cx="8895073" cy="2576420"/>
          </a:xfrm>
          <a:prstGeom prst="roundRect">
            <a:avLst>
              <a:gd name="adj" fmla="val 3736"/>
            </a:avLst>
          </a:prstGeom>
          <a:noFill/>
          <a:ln w="25400">
            <a:solidFill>
              <a:srgbClr val="BA2A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351">
              <a:solidFill>
                <a:schemeClr val="tx1"/>
              </a:solidFill>
            </a:endParaRPr>
          </a:p>
        </p:txBody>
      </p:sp>
      <p:sp>
        <p:nvSpPr>
          <p:cNvPr id="33" name="文本框 32">
            <a:extLst>
              <a:ext uri="{FF2B5EF4-FFF2-40B4-BE49-F238E27FC236}">
                <a16:creationId xmlns:a16="http://schemas.microsoft.com/office/drawing/2014/main" id="{46FD69F8-B249-42C3-86D6-43CBF26610A4}"/>
              </a:ext>
            </a:extLst>
          </p:cNvPr>
          <p:cNvSpPr txBox="1"/>
          <p:nvPr/>
        </p:nvSpPr>
        <p:spPr>
          <a:xfrm>
            <a:off x="2327366" y="3051747"/>
            <a:ext cx="8716950" cy="1702389"/>
          </a:xfrm>
          <a:prstGeom prst="rect">
            <a:avLst/>
          </a:prstGeom>
          <a:noFill/>
          <a:ln>
            <a:noFill/>
          </a:ln>
        </p:spPr>
        <p:txBody>
          <a:bodyPr wrap="square" rtlCol="0">
            <a:spAutoFit/>
          </a:bodyPr>
          <a:lstStyle/>
          <a:p>
            <a:pPr lvl="0">
              <a:lnSpc>
                <a:spcPct val="150000"/>
              </a:lnSpc>
            </a:pPr>
            <a:r>
              <a:rPr lang="zh-CN" altLang="en-US" b="1" dirty="0" smtClean="0"/>
              <a:t>全会号召，全党全国各族人民要更加紧密地团结在以习近平同志为核心的党中央周围，坚定信心，保持定力，锐意进取，开拓创新，为坚持和完善中国特色社会主义制度、推进国家治理体系和治理能力现代化，实现“两个一百年”奋斗目标、实现中华民族伟大复兴的中国梦而努力奋斗！</a:t>
            </a:r>
            <a:endParaRPr lang="zh-CN" altLang="en-US" b="1" dirty="0"/>
          </a:p>
        </p:txBody>
      </p:sp>
      <p:sp>
        <p:nvSpPr>
          <p:cNvPr id="7" name="圆角矩形 6"/>
          <p:cNvSpPr/>
          <p:nvPr/>
        </p:nvSpPr>
        <p:spPr bwMode="auto">
          <a:xfrm rot="10800000">
            <a:off x="2222786" y="1911582"/>
            <a:ext cx="8616455" cy="732199"/>
          </a:xfrm>
          <a:prstGeom prst="roundRect">
            <a:avLst/>
          </a:prstGeom>
          <a:gradFill flip="none" rotWithShape="1">
            <a:gsLst>
              <a:gs pos="0">
                <a:srgbClr val="F0F0F0"/>
              </a:gs>
              <a:gs pos="100000">
                <a:srgbClr val="F1F1F1"/>
              </a:gs>
            </a:gsLst>
            <a:lin ang="2700000" scaled="1"/>
          </a:gradFill>
          <a:ln w="38100" cap="flat" cmpd="sng" algn="ctr">
            <a:gradFill flip="none" rotWithShape="1">
              <a:gsLst>
                <a:gs pos="100000">
                  <a:srgbClr val="FFFFFF"/>
                </a:gs>
                <a:gs pos="0">
                  <a:srgbClr val="CECED0"/>
                </a:gs>
              </a:gsLst>
              <a:lin ang="18900000" scaled="0"/>
            </a:gradFill>
            <a:prstDash val="solid"/>
          </a:ln>
          <a:effectLst>
            <a:outerShdw blurRad="203200" dist="88900" dir="8100000" sx="102000" sy="102000" algn="tr" rotWithShape="0">
              <a:prstClr val="black">
                <a:alpha val="30000"/>
              </a:prstClr>
            </a:outerShdw>
          </a:effectLst>
        </p:spPr>
        <p:txBody>
          <a:bodyPr lIns="68571" tIns="34285" rIns="68571" bIns="34285" anchor="ctr"/>
          <a:lstStyle/>
          <a:p>
            <a:pPr algn="ctr" fontAlgn="auto">
              <a:spcBef>
                <a:spcPct val="0"/>
              </a:spcBef>
              <a:spcAft>
                <a:spcPct val="0"/>
              </a:spcAft>
              <a:defRPr/>
            </a:pPr>
            <a:endParaRPr lang="zh-CN" altLang="en-US" kern="0">
              <a:solidFill>
                <a:sysClr val="window" lastClr="FFFFFF"/>
              </a:solidFill>
              <a:latin typeface="微软雅黑" pitchFamily="34" charset="-122"/>
              <a:ea typeface="微软雅黑" pitchFamily="34" charset="-122"/>
            </a:endParaRPr>
          </a:p>
        </p:txBody>
      </p:sp>
      <p:sp>
        <p:nvSpPr>
          <p:cNvPr id="8" name="圆角矩形 7"/>
          <p:cNvSpPr/>
          <p:nvPr/>
        </p:nvSpPr>
        <p:spPr>
          <a:xfrm>
            <a:off x="2712379" y="1987798"/>
            <a:ext cx="7530962" cy="579776"/>
          </a:xfrm>
          <a:prstGeom prst="roundRect">
            <a:avLst>
              <a:gd name="adj" fmla="val 10215"/>
            </a:avLst>
          </a:prstGeom>
          <a:gradFill>
            <a:gsLst>
              <a:gs pos="0">
                <a:srgbClr val="C00000"/>
              </a:gs>
              <a:gs pos="80000">
                <a:srgbClr val="FF0000"/>
              </a:gs>
            </a:gsLst>
            <a:lin ang="16200000" scaled="0"/>
          </a:gradFill>
          <a:ln w="25400" cap="flat" cmpd="sng" algn="ctr">
            <a:gradFill>
              <a:gsLst>
                <a:gs pos="100000">
                  <a:sysClr val="window" lastClr="FFFFFF">
                    <a:lumMod val="85000"/>
                  </a:sysClr>
                </a:gs>
                <a:gs pos="0">
                  <a:sysClr val="window" lastClr="FFFFFF"/>
                </a:gs>
              </a:gsLst>
              <a:lin ang="5400000" scaled="0"/>
            </a:gradFill>
            <a:prstDash val="solid"/>
          </a:ln>
          <a:effectLst>
            <a:innerShdw blurRad="63500" dist="50800" dir="13500000">
              <a:prstClr val="black">
                <a:alpha val="50000"/>
              </a:prstClr>
            </a:innerShdw>
          </a:effectLst>
        </p:spPr>
        <p:txBody>
          <a:bodyPr lIns="68571" tIns="34285" rIns="68571" bIns="34285" anchor="ctr"/>
          <a:lstStyle/>
          <a:p>
            <a:pPr algn="ctr" fontAlgn="auto">
              <a:spcBef>
                <a:spcPct val="0"/>
              </a:spcBef>
              <a:spcAft>
                <a:spcPct val="0"/>
              </a:spcAft>
              <a:defRPr/>
            </a:pPr>
            <a:endParaRPr lang="zh-CN" altLang="en-US" kern="0">
              <a:solidFill>
                <a:sysClr val="window" lastClr="FFFFFF"/>
              </a:solidFill>
              <a:latin typeface="微软雅黑" pitchFamily="34" charset="-122"/>
              <a:ea typeface="微软雅黑" pitchFamily="34" charset="-122"/>
            </a:endParaRPr>
          </a:p>
        </p:txBody>
      </p:sp>
      <p:sp>
        <p:nvSpPr>
          <p:cNvPr id="9" name="矩形 8"/>
          <p:cNvSpPr>
            <a:spLocks noChangeArrowheads="1"/>
          </p:cNvSpPr>
          <p:nvPr/>
        </p:nvSpPr>
        <p:spPr bwMode="auto">
          <a:xfrm>
            <a:off x="2199933" y="2024370"/>
            <a:ext cx="7922954" cy="538792"/>
          </a:xfrm>
          <a:prstGeom prst="rect">
            <a:avLst/>
          </a:prstGeom>
          <a:noFill/>
          <a:ln w="9525">
            <a:noFill/>
            <a:miter lim="800000"/>
          </a:ln>
        </p:spPr>
        <p:txBody>
          <a:bodyPr wrap="square" lIns="68571" tIns="34285" rIns="68571" bIns="34285">
            <a:spAutoFit/>
          </a:bodyPr>
          <a:lstStyle/>
          <a:p>
            <a:pPr algn="ctr" fontAlgn="auto">
              <a:lnSpc>
                <a:spcPct val="120000"/>
              </a:lnSpc>
              <a:defRPr/>
            </a:pPr>
            <a:r>
              <a:rPr lang="zh-CN" altLang="en-US" sz="2800" b="1" kern="0" noProof="1" smtClean="0">
                <a:gradFill>
                  <a:gsLst>
                    <a:gs pos="0">
                      <a:schemeClr val="bg1"/>
                    </a:gs>
                    <a:gs pos="100000">
                      <a:schemeClr val="bg1">
                        <a:lumMod val="95000"/>
                      </a:schemeClr>
                    </a:gs>
                  </a:gsLst>
                  <a:lin ang="16200000" scaled="0"/>
                </a:gradFill>
                <a:latin typeface="Agency FB" panose="020B0503020202020204" pitchFamily="34" charset="0"/>
                <a:ea typeface="微软雅黑" pitchFamily="34" charset="-122"/>
                <a:cs typeface="Lato Light" charset="0"/>
                <a:sym typeface="Lato Light" charset="0"/>
              </a:rPr>
              <a:t>全会号召</a:t>
            </a:r>
            <a:endParaRPr lang="zh-CN" altLang="en-US" sz="2800" b="1" kern="0" noProof="1">
              <a:gradFill>
                <a:gsLst>
                  <a:gs pos="0">
                    <a:schemeClr val="bg1"/>
                  </a:gs>
                  <a:gs pos="100000">
                    <a:schemeClr val="bg1">
                      <a:lumMod val="95000"/>
                    </a:schemeClr>
                  </a:gs>
                </a:gsLst>
                <a:lin ang="16200000" scaled="0"/>
              </a:gradFill>
              <a:latin typeface="Agency FB" panose="020B0503020202020204" pitchFamily="34" charset="0"/>
              <a:ea typeface="微软雅黑" pitchFamily="34" charset="-122"/>
              <a:cs typeface="Lato Light" charset="0"/>
              <a:sym typeface="Lato Light" charset="0"/>
            </a:endParaRPr>
          </a:p>
        </p:txBody>
      </p:sp>
    </p:spTree>
    <p:extLst>
      <p:ext uri="{BB962C8B-B14F-4D97-AF65-F5344CB8AC3E}">
        <p14:creationId xmlns:p14="http://schemas.microsoft.com/office/powerpoint/2010/main" val="3440096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4" fill="hold" grpId="0" nodeType="afterEffect">
                                  <p:stCondLst>
                                    <p:cond delay="0"/>
                                  </p:stCondLst>
                                  <p:iterate type="lt">
                                    <p:tmPct val="10000"/>
                                  </p:iterate>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childTnLst>
                          </p:cTn>
                        </p:par>
                        <p:par>
                          <p:cTn id="14" fill="hold" nodeType="afterGroup">
                            <p:stCondLst>
                              <p:cond delay="7750"/>
                            </p:stCondLst>
                            <p:childTnLst>
                              <p:par>
                                <p:cTn id="15" presetID="18" presetClass="entr" presetSubtype="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Right)">
                                      <p:cBhvr>
                                        <p:cTn id="17" dur="500"/>
                                        <p:tgtEl>
                                          <p:spTgt spid="7"/>
                                        </p:tgtEl>
                                      </p:cBhvr>
                                    </p:animEffect>
                                  </p:childTnLst>
                                </p:cTn>
                              </p:par>
                            </p:childTnLst>
                          </p:cTn>
                        </p:par>
                        <p:par>
                          <p:cTn id="18" fill="hold" nodeType="afterGroup">
                            <p:stCondLst>
                              <p:cond delay="8250"/>
                            </p:stCondLst>
                            <p:childTnLst>
                              <p:par>
                                <p:cTn id="19" presetID="16" presetClass="entr" presetSubtype="2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par>
                          <p:cTn id="22" fill="hold" nodeType="afterGroup">
                            <p:stCondLst>
                              <p:cond delay="875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3" grpId="0"/>
    </p:bldLst>
  </p:timing>
</p:sld>
</file>

<file path=ppt/tags/tag1.xml><?xml version="1.0" encoding="utf-8"?>
<p:tagLst xmlns:a="http://schemas.openxmlformats.org/drawingml/2006/main" xmlns:r="http://schemas.openxmlformats.org/officeDocument/2006/relationships" xmlns:p="http://schemas.openxmlformats.org/presentationml/2006/main">
  <p:tag name="AS_NET" val="2.0.50727.5485"/>
  <p:tag name="AS_OS" val="Microsoft Windows NT 6.1.7601 Service Pack 1"/>
  <p:tag name="AS_RELEASE_DATE" val="2018.04.09"/>
  <p:tag name="AS_TITLE" val="Aspose.Slides for .NET 2.0"/>
  <p:tag name="AS_VERSION" val="18.4"/>
  <p:tag name="ISPRING_PRESENTATION_TITLE" val="十九届三中全会"/>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1059</TotalTime>
  <Words>6863</Words>
  <Application>Microsoft Office PowerPoint</Application>
  <PresentationFormat>宽屏</PresentationFormat>
  <Paragraphs>236</Paragraphs>
  <Slides>48</Slides>
  <Notes>13</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48</vt:i4>
      </vt:variant>
    </vt:vector>
  </HeadingPairs>
  <TitlesOfParts>
    <vt:vector size="62" baseType="lpstr">
      <vt:lpstr>Lato Light</vt:lpstr>
      <vt:lpstr>等线</vt:lpstr>
      <vt:lpstr>方正苏新诗柳楷简体-yolan</vt:lpstr>
      <vt:lpstr>华文楷体</vt:lpstr>
      <vt:lpstr>宋体</vt:lpstr>
      <vt:lpstr>微软雅黑</vt:lpstr>
      <vt:lpstr>叶根友毛笔行书2.0版</vt:lpstr>
      <vt:lpstr>Agency FB</vt:lpstr>
      <vt:lpstr>Arial</vt:lpstr>
      <vt:lpstr>Calibri</vt:lpstr>
      <vt:lpstr>Impact</vt:lpstr>
      <vt:lpstr>Times New Roman</vt:lpstr>
      <vt:lpstr>Wingdings</vt:lpstr>
      <vt:lpstr>Office Theme</vt:lpstr>
      <vt:lpstr>PowerPoint 演示文稿</vt:lpstr>
      <vt:lpstr>前言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风云办公</Manager>
  <Company>上海剑姬网络科技有限公司</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风云办公PPT模板</dc:title>
  <dc:creator>风云办公</dc:creator>
  <cp:keywords>风云办公</cp:keywords>
  <dc:description>风云办公 http://www.ppt118.com</dc:description>
  <cp:lastModifiedBy>许乐</cp:lastModifiedBy>
  <cp:revision>116</cp:revision>
  <dcterms:created xsi:type="dcterms:W3CDTF">2017-08-18T03:02:00Z</dcterms:created>
  <dcterms:modified xsi:type="dcterms:W3CDTF">2020-07-02T07:52:51Z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